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457" r:id="rId3"/>
    <p:sldId id="470" r:id="rId4"/>
    <p:sldId id="471" r:id="rId5"/>
    <p:sldId id="476" r:id="rId6"/>
    <p:sldId id="498" r:id="rId7"/>
    <p:sldId id="527" r:id="rId8"/>
    <p:sldId id="528" r:id="rId9"/>
    <p:sldId id="517" r:id="rId10"/>
    <p:sldId id="519" r:id="rId11"/>
    <p:sldId id="530" r:id="rId12"/>
    <p:sldId id="546" r:id="rId13"/>
    <p:sldId id="477" r:id="rId14"/>
    <p:sldId id="520" r:id="rId15"/>
    <p:sldId id="529" r:id="rId16"/>
    <p:sldId id="478" r:id="rId17"/>
    <p:sldId id="531" r:id="rId18"/>
    <p:sldId id="521" r:id="rId19"/>
    <p:sldId id="532" r:id="rId20"/>
    <p:sldId id="533" r:id="rId21"/>
    <p:sldId id="522" r:id="rId22"/>
    <p:sldId id="535" r:id="rId23"/>
    <p:sldId id="524" r:id="rId24"/>
    <p:sldId id="537" r:id="rId25"/>
    <p:sldId id="539" r:id="rId26"/>
    <p:sldId id="541" r:id="rId27"/>
    <p:sldId id="545" r:id="rId28"/>
    <p:sldId id="540" r:id="rId29"/>
    <p:sldId id="542" r:id="rId30"/>
    <p:sldId id="544" r:id="rId31"/>
    <p:sldId id="543" r:id="rId32"/>
    <p:sldId id="479" r:id="rId33"/>
    <p:sldId id="534" r:id="rId34"/>
    <p:sldId id="500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4" autoAdjust="0"/>
    <p:restoredTop sz="92565" autoAdjust="0"/>
  </p:normalViewPr>
  <p:slideViewPr>
    <p:cSldViewPr snapToGrid="0">
      <p:cViewPr varScale="1">
        <p:scale>
          <a:sx n="114" d="100"/>
          <a:sy n="114" d="100"/>
        </p:scale>
        <p:origin x="588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DA9C8-F285-4034-BCED-7AFC06A96F66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B881B-D397-4B29-BA41-4510EC719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4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423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013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775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913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014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32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916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760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41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101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123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합성곱계층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개 </a:t>
            </a:r>
            <a:r>
              <a:rPr lang="ko-KR" altLang="en-US" b="1" dirty="0" err="1" smtClean="0"/>
              <a:t>완전연결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개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719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786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661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778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677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ko-KR" b="1" dirty="0" smtClean="0"/>
              <a:t>https://rfriend.tistory.com/525 - </a:t>
            </a:r>
            <a:r>
              <a:rPr lang="ko-KR" altLang="en-US" b="1" dirty="0" smtClean="0"/>
              <a:t>피클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375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6994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초를 시간과 분으로 변환하려면 다음과 같이 계산할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시간으로 변환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6994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÷ 3600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1.942222...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</a:t>
            </a:r>
          </a:p>
          <a:p>
            <a:pPr lvl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정수 부분은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시간을 의미합니다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분으로 변환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소수점 부분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(0.942222...)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분으로 변환하기 위해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곱합니다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0.942222... × 60 = 56.533333...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6994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초는 약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370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20</a:t>
            </a:r>
            <a:r>
              <a:rPr lang="ko-KR" altLang="en-US" b="1" dirty="0" smtClean="0"/>
              <a:t>번에 한번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537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학습 과정에서 무작위 값이 쓰이기 때문에 가중치 데이터는 환경에 따라 다르다</a:t>
            </a:r>
            <a:r>
              <a:rPr lang="en-US" altLang="ko-KR" b="1" dirty="0" smtClean="0"/>
              <a:t>. (</a:t>
            </a:r>
            <a:r>
              <a:rPr lang="ko-KR" altLang="en-US" b="1" dirty="0" smtClean="0"/>
              <a:t>거시적 같음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-&gt; </a:t>
            </a:r>
            <a:r>
              <a:rPr lang="ko-KR" altLang="en-US" b="1" dirty="0" smtClean="0"/>
              <a:t>가중치 초기화 시 </a:t>
            </a:r>
            <a:r>
              <a:rPr lang="ko-KR" altLang="en-US" b="1" dirty="0" err="1" smtClean="0"/>
              <a:t>초깃값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미니배치</a:t>
            </a:r>
            <a:r>
              <a:rPr lang="ko-KR" altLang="en-US" b="1" dirty="0" smtClean="0"/>
              <a:t> 선택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네거티브 샘플링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56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ko-KR" b="1" dirty="0" smtClean="0"/>
              <a:t>https://rfriend.tistory.com/525 - </a:t>
            </a:r>
            <a:r>
              <a:rPr lang="ko-KR" altLang="en-US" b="1" dirty="0" smtClean="0"/>
              <a:t>피클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1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못했지만 그래도 </a:t>
            </a:r>
            <a:r>
              <a:rPr lang="en-US" altLang="ko-KR" b="1" dirty="0" smtClean="0"/>
              <a:t>more </a:t>
            </a:r>
            <a:r>
              <a:rPr lang="ko-KR" altLang="en-US" b="1" dirty="0" smtClean="0"/>
              <a:t>등 비교급 성질 </a:t>
            </a:r>
            <a:r>
              <a:rPr lang="ko-KR" altLang="en-US" b="1" dirty="0" err="1" smtClean="0"/>
              <a:t>인코딩</a:t>
            </a:r>
            <a:r>
              <a:rPr lang="ko-KR" altLang="en-US" b="1" dirty="0" smtClean="0"/>
              <a:t> 되어있는 것 확인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032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np.dot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인수가 모두 </a:t>
            </a:r>
            <a:r>
              <a:rPr lang="en-US" altLang="ko-KR" b="1" baseline="0" dirty="0" smtClean="0"/>
              <a:t>1</a:t>
            </a:r>
            <a:r>
              <a:rPr lang="ko-KR" altLang="en-US" b="1" baseline="0" dirty="0" smtClean="0"/>
              <a:t>차원배열이면 벡터의 내적</a:t>
            </a:r>
            <a:r>
              <a:rPr lang="en-US" altLang="ko-KR" b="1" baseline="0" dirty="0" smtClean="0"/>
              <a:t>, 2</a:t>
            </a:r>
            <a:r>
              <a:rPr lang="ko-KR" altLang="en-US" b="1" baseline="0" dirty="0" smtClean="0"/>
              <a:t>차원배열이면 행렬 곱</a:t>
            </a:r>
            <a:r>
              <a:rPr lang="en-US" altLang="ko-KR" b="1" baseline="0" dirty="0" smtClean="0"/>
              <a:t>!!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803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231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7243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479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76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889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411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351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003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796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160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32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69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67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353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21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362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03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41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677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9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9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34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638799" y="1641475"/>
            <a:ext cx="6257925" cy="3575050"/>
          </a:xfrm>
        </p:spPr>
        <p:txBody>
          <a:bodyPr>
            <a:normAutofit fontScale="90000"/>
          </a:bodyPr>
          <a:lstStyle/>
          <a:p>
            <a:r>
              <a:rPr lang="ko-KR" altLang="en-US" sz="5300" b="1" dirty="0" smtClean="0"/>
              <a:t>밑바닥부터 시작하는 </a:t>
            </a:r>
            <a:r>
              <a:rPr lang="ko-KR" altLang="en-US" sz="5300" b="1" dirty="0" err="1" smtClean="0"/>
              <a:t>딥러닝</a:t>
            </a:r>
            <a:r>
              <a:rPr lang="en-US" altLang="ko-KR" sz="5300" b="1" dirty="0" smtClean="0"/>
              <a:t>2</a:t>
            </a:r>
            <a:br>
              <a:rPr lang="en-US" altLang="ko-KR" sz="5300" b="1" dirty="0" smtClean="0"/>
            </a:br>
            <a:r>
              <a:rPr lang="en-US" altLang="ko-KR" sz="5300" b="1" dirty="0" smtClean="0"/>
              <a:t>-</a:t>
            </a:r>
            <a:r>
              <a:rPr lang="ko-KR" altLang="en-US" sz="5300" dirty="0" smtClean="0"/>
              <a:t>사이토 </a:t>
            </a:r>
            <a:r>
              <a:rPr lang="ko-KR" altLang="en-US" sz="5300" dirty="0" err="1" smtClean="0"/>
              <a:t>고키</a:t>
            </a:r>
            <a:r>
              <a:rPr lang="en-US" altLang="ko-KR" sz="5300" dirty="0" smtClean="0"/>
              <a:t>-</a:t>
            </a:r>
            <a:br>
              <a:rPr lang="en-US" altLang="ko-KR" sz="5300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4000" dirty="0" smtClean="0"/>
              <a:t>황의지</a:t>
            </a:r>
            <a:endParaRPr lang="ko-KR" altLang="en-US" sz="4000" dirty="0"/>
          </a:p>
        </p:txBody>
      </p:sp>
      <p:pic>
        <p:nvPicPr>
          <p:cNvPr id="3" name="Picture 2" descr="밑바닥부터 시작하는 딥러닝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43" y="648347"/>
            <a:ext cx="4328549" cy="55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04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4.2.2 </a:t>
            </a:r>
            <a:r>
              <a:rPr lang="ko-KR" altLang="en-US" dirty="0" smtClean="0"/>
              <a:t>다중 분류에서 이진 분류로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2093464" cy="4351338"/>
          </a:xfrm>
        </p:spPr>
        <p:txBody>
          <a:bodyPr>
            <a:normAutofit/>
          </a:bodyPr>
          <a:lstStyle/>
          <a:p>
            <a:pPr lvl="1"/>
            <a:r>
              <a:rPr lang="ko-KR" altLang="en-US" b="1" dirty="0" smtClean="0">
                <a:solidFill>
                  <a:srgbClr val="0070C0"/>
                </a:solidFill>
              </a:rPr>
              <a:t>다중 분류를 이진 분류로 근사하는 것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vl="2"/>
            <a:r>
              <a:rPr lang="en-US" altLang="ko-KR" b="1" dirty="0" smtClean="0">
                <a:solidFill>
                  <a:srgbClr val="0070C0"/>
                </a:solidFill>
              </a:rPr>
              <a:t>YES/NO -&gt;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출력층에는</a:t>
            </a:r>
            <a:r>
              <a:rPr lang="ko-KR" altLang="en-US" b="1" dirty="0" smtClean="0">
                <a:solidFill>
                  <a:srgbClr val="FF0000"/>
                </a:solidFill>
              </a:rPr>
              <a:t> 뉴런 하나만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</a:p>
          <a:p>
            <a:pPr lvl="2"/>
            <a:r>
              <a:rPr lang="en-US" altLang="ko-KR" dirty="0" smtClean="0">
                <a:solidFill>
                  <a:srgbClr val="0070C0"/>
                </a:solidFill>
              </a:rPr>
              <a:t>contexts</a:t>
            </a:r>
            <a:r>
              <a:rPr lang="ko-KR" altLang="en-US" dirty="0" smtClean="0">
                <a:solidFill>
                  <a:srgbClr val="0070C0"/>
                </a:solidFill>
              </a:rPr>
              <a:t>가 </a:t>
            </a:r>
            <a:r>
              <a:rPr lang="en-US" altLang="ko-KR" dirty="0" smtClean="0">
                <a:solidFill>
                  <a:srgbClr val="0070C0"/>
                </a:solidFill>
              </a:rPr>
              <a:t>you</a:t>
            </a:r>
            <a:r>
              <a:rPr lang="ko-KR" altLang="en-US" dirty="0" smtClean="0">
                <a:solidFill>
                  <a:srgbClr val="0070C0"/>
                </a:solidFill>
              </a:rPr>
              <a:t>와 </a:t>
            </a:r>
            <a:r>
              <a:rPr lang="en-US" altLang="ko-KR" dirty="0" smtClean="0">
                <a:solidFill>
                  <a:srgbClr val="0070C0"/>
                </a:solidFill>
              </a:rPr>
              <a:t>goodbye</a:t>
            </a:r>
            <a:r>
              <a:rPr lang="ko-KR" altLang="en-US" dirty="0" smtClean="0">
                <a:solidFill>
                  <a:srgbClr val="0070C0"/>
                </a:solidFill>
              </a:rPr>
              <a:t>일 때</a:t>
            </a:r>
            <a:r>
              <a:rPr lang="en-US" altLang="ko-KR" dirty="0" smtClean="0">
                <a:solidFill>
                  <a:srgbClr val="0070C0"/>
                </a:solidFill>
              </a:rPr>
              <a:t>, target</a:t>
            </a:r>
            <a:r>
              <a:rPr lang="ko-KR" altLang="en-US" dirty="0" smtClean="0">
                <a:solidFill>
                  <a:srgbClr val="0070C0"/>
                </a:solidFill>
              </a:rPr>
              <a:t>이 </a:t>
            </a:r>
            <a:r>
              <a:rPr lang="en-US" altLang="ko-KR" dirty="0" smtClean="0">
                <a:solidFill>
                  <a:srgbClr val="0070C0"/>
                </a:solidFill>
              </a:rPr>
              <a:t>say</a:t>
            </a:r>
            <a:r>
              <a:rPr lang="ko-KR" altLang="en-US" dirty="0" smtClean="0">
                <a:solidFill>
                  <a:srgbClr val="0070C0"/>
                </a:solidFill>
              </a:rPr>
              <a:t>입니까</a:t>
            </a:r>
            <a:r>
              <a:rPr lang="en-US" altLang="ko-KR" dirty="0" smtClean="0">
                <a:solidFill>
                  <a:srgbClr val="0070C0"/>
                </a:solidFill>
              </a:rPr>
              <a:t>? -&gt; </a:t>
            </a:r>
            <a:r>
              <a:rPr lang="ko-KR" altLang="en-US" b="1" dirty="0" smtClean="0">
                <a:solidFill>
                  <a:srgbClr val="FF0000"/>
                </a:solidFill>
              </a:rPr>
              <a:t>타겟만 추출해서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은닉층</a:t>
            </a:r>
            <a:r>
              <a:rPr lang="ko-KR" altLang="en-US" b="1" dirty="0" smtClean="0">
                <a:solidFill>
                  <a:srgbClr val="FF0000"/>
                </a:solidFill>
              </a:rPr>
              <a:t> 뉴런과 내적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68" y="2085612"/>
            <a:ext cx="6522264" cy="477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0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4.2.2 </a:t>
            </a:r>
            <a:r>
              <a:rPr lang="ko-KR" altLang="en-US" dirty="0" smtClean="0"/>
              <a:t>다중 분류에서 이진 분류로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2093464" cy="4351338"/>
          </a:xfrm>
        </p:spPr>
        <p:txBody>
          <a:bodyPr>
            <a:normAutofit/>
          </a:bodyPr>
          <a:lstStyle/>
          <a:p>
            <a:pPr lvl="1"/>
            <a:r>
              <a:rPr lang="ko-KR" altLang="en-US" b="1" dirty="0" smtClean="0">
                <a:solidFill>
                  <a:srgbClr val="0070C0"/>
                </a:solidFill>
              </a:rPr>
              <a:t>다중 분류를 이진 분류로 근사하는 것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vl="2"/>
            <a:r>
              <a:rPr lang="en-US" altLang="ko-KR" b="1" dirty="0" smtClean="0">
                <a:solidFill>
                  <a:srgbClr val="0070C0"/>
                </a:solidFill>
              </a:rPr>
              <a:t>YES/NO -&gt;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출력층에는</a:t>
            </a:r>
            <a:r>
              <a:rPr lang="ko-KR" altLang="en-US" b="1" dirty="0" smtClean="0">
                <a:solidFill>
                  <a:srgbClr val="FF0000"/>
                </a:solidFill>
              </a:rPr>
              <a:t> 뉴런 하나만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</a:p>
          <a:p>
            <a:pPr lvl="2"/>
            <a:r>
              <a:rPr lang="en-US" altLang="ko-KR" dirty="0" smtClean="0">
                <a:solidFill>
                  <a:srgbClr val="0070C0"/>
                </a:solidFill>
              </a:rPr>
              <a:t>contexts</a:t>
            </a:r>
            <a:r>
              <a:rPr lang="ko-KR" altLang="en-US" dirty="0" smtClean="0">
                <a:solidFill>
                  <a:srgbClr val="0070C0"/>
                </a:solidFill>
              </a:rPr>
              <a:t>가 </a:t>
            </a:r>
            <a:r>
              <a:rPr lang="en-US" altLang="ko-KR" dirty="0" smtClean="0">
                <a:solidFill>
                  <a:srgbClr val="0070C0"/>
                </a:solidFill>
              </a:rPr>
              <a:t>you</a:t>
            </a:r>
            <a:r>
              <a:rPr lang="ko-KR" altLang="en-US" dirty="0" smtClean="0">
                <a:solidFill>
                  <a:srgbClr val="0070C0"/>
                </a:solidFill>
              </a:rPr>
              <a:t>와 </a:t>
            </a:r>
            <a:r>
              <a:rPr lang="en-US" altLang="ko-KR" dirty="0" smtClean="0">
                <a:solidFill>
                  <a:srgbClr val="0070C0"/>
                </a:solidFill>
              </a:rPr>
              <a:t>goodbye</a:t>
            </a:r>
            <a:r>
              <a:rPr lang="ko-KR" altLang="en-US" dirty="0" smtClean="0">
                <a:solidFill>
                  <a:srgbClr val="0070C0"/>
                </a:solidFill>
              </a:rPr>
              <a:t>일 때</a:t>
            </a:r>
            <a:r>
              <a:rPr lang="en-US" altLang="ko-KR" dirty="0" smtClean="0">
                <a:solidFill>
                  <a:srgbClr val="0070C0"/>
                </a:solidFill>
              </a:rPr>
              <a:t>, target</a:t>
            </a:r>
            <a:r>
              <a:rPr lang="ko-KR" altLang="en-US" dirty="0" smtClean="0">
                <a:solidFill>
                  <a:srgbClr val="0070C0"/>
                </a:solidFill>
              </a:rPr>
              <a:t>이 </a:t>
            </a:r>
            <a:r>
              <a:rPr lang="en-US" altLang="ko-KR" dirty="0" smtClean="0">
                <a:solidFill>
                  <a:srgbClr val="0070C0"/>
                </a:solidFill>
              </a:rPr>
              <a:t>say</a:t>
            </a:r>
            <a:r>
              <a:rPr lang="ko-KR" altLang="en-US" dirty="0" smtClean="0">
                <a:solidFill>
                  <a:srgbClr val="0070C0"/>
                </a:solidFill>
              </a:rPr>
              <a:t>입니까</a:t>
            </a:r>
            <a:r>
              <a:rPr lang="en-US" altLang="ko-KR" dirty="0" smtClean="0">
                <a:solidFill>
                  <a:srgbClr val="0070C0"/>
                </a:solidFill>
              </a:rPr>
              <a:t>? -&gt; </a:t>
            </a:r>
            <a:r>
              <a:rPr lang="ko-KR" altLang="en-US" b="1" dirty="0" smtClean="0">
                <a:solidFill>
                  <a:srgbClr val="FF0000"/>
                </a:solidFill>
              </a:rPr>
              <a:t>타겟만 추출해서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은닉층</a:t>
            </a:r>
            <a:r>
              <a:rPr lang="ko-KR" altLang="en-US" b="1" dirty="0" smtClean="0">
                <a:solidFill>
                  <a:srgbClr val="FF0000"/>
                </a:solidFill>
              </a:rPr>
              <a:t> 뉴런과 내적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63900" y="5412508"/>
            <a:ext cx="975591" cy="15009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10" y="2569641"/>
            <a:ext cx="7185780" cy="361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8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0" y="-85812"/>
            <a:ext cx="11976685" cy="1325563"/>
          </a:xfrm>
        </p:spPr>
        <p:txBody>
          <a:bodyPr/>
          <a:lstStyle/>
          <a:p>
            <a:r>
              <a:rPr lang="en-US" altLang="ko-KR" dirty="0" smtClean="0"/>
              <a:t>4.2.3 </a:t>
            </a:r>
            <a:r>
              <a:rPr lang="ko-KR" altLang="en-US" dirty="0" err="1" smtClean="0"/>
              <a:t>시그모이드</a:t>
            </a:r>
            <a:r>
              <a:rPr lang="ko-KR" altLang="en-US" dirty="0" smtClean="0"/>
              <a:t> 함수와 교차 엔트로피 오차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2093464" cy="4351338"/>
          </a:xfrm>
        </p:spPr>
        <p:txBody>
          <a:bodyPr>
            <a:normAutofit/>
          </a:bodyPr>
          <a:lstStyle/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이진 분류 </a:t>
            </a:r>
            <a:r>
              <a:rPr lang="en-US" altLang="ko-KR" dirty="0" smtClean="0">
                <a:solidFill>
                  <a:srgbClr val="0070C0"/>
                </a:solidFill>
              </a:rPr>
              <a:t>:</a:t>
            </a:r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시그모이드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en-US" altLang="ko-KR" b="1" dirty="0" smtClean="0">
                <a:solidFill>
                  <a:srgbClr val="0070C0"/>
                </a:solidFill>
              </a:rPr>
              <a:t>(</a:t>
            </a:r>
            <a:r>
              <a:rPr lang="ko-KR" altLang="en-US" b="1" dirty="0" smtClean="0">
                <a:solidFill>
                  <a:srgbClr val="0070C0"/>
                </a:solidFill>
              </a:rPr>
              <a:t>확률</a:t>
            </a:r>
            <a:r>
              <a:rPr lang="en-US" altLang="ko-KR" b="1" dirty="0" smtClean="0">
                <a:solidFill>
                  <a:srgbClr val="0070C0"/>
                </a:solidFill>
              </a:rPr>
              <a:t>)</a:t>
            </a:r>
            <a:r>
              <a:rPr lang="ko-KR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ko-KR" b="1" dirty="0" smtClean="0">
                <a:solidFill>
                  <a:srgbClr val="0070C0"/>
                </a:solidFill>
              </a:rPr>
              <a:t>&amp; </a:t>
            </a:r>
            <a:r>
              <a:rPr lang="ko-KR" altLang="en-US" b="1" dirty="0" smtClean="0">
                <a:solidFill>
                  <a:srgbClr val="0070C0"/>
                </a:solidFill>
              </a:rPr>
              <a:t>크로스 엔트로피 에러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vl="2"/>
            <a:r>
              <a:rPr lang="ko-KR" altLang="en-US" dirty="0" err="1" smtClean="0">
                <a:solidFill>
                  <a:srgbClr val="0070C0"/>
                </a:solidFill>
              </a:rPr>
              <a:t>시그모이드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0~1 </a:t>
            </a:r>
            <a:r>
              <a:rPr lang="ko-KR" altLang="en-US" dirty="0" smtClean="0">
                <a:solidFill>
                  <a:srgbClr val="0070C0"/>
                </a:solidFill>
              </a:rPr>
              <a:t>실수 </a:t>
            </a:r>
            <a:r>
              <a:rPr lang="en-US" altLang="ko-KR" dirty="0" smtClean="0">
                <a:solidFill>
                  <a:srgbClr val="0070C0"/>
                </a:solidFill>
              </a:rPr>
              <a:t>=&gt; </a:t>
            </a:r>
            <a:r>
              <a:rPr lang="ko-KR" altLang="en-US" b="1" dirty="0" smtClean="0">
                <a:solidFill>
                  <a:srgbClr val="0070C0"/>
                </a:solidFill>
              </a:rPr>
              <a:t>확률</a:t>
            </a:r>
            <a:r>
              <a:rPr lang="ko-KR" altLang="en-US" dirty="0" smtClean="0">
                <a:solidFill>
                  <a:srgbClr val="0070C0"/>
                </a:solidFill>
              </a:rPr>
              <a:t>로 해석</a:t>
            </a:r>
            <a:r>
              <a:rPr lang="en-US" altLang="ko-KR" dirty="0" smtClean="0">
                <a:solidFill>
                  <a:srgbClr val="0070C0"/>
                </a:solidFill>
              </a:rPr>
              <a:t>!!</a:t>
            </a:r>
          </a:p>
          <a:p>
            <a:pPr lvl="2"/>
            <a:r>
              <a:rPr lang="ko-KR" altLang="en-US" dirty="0" err="1" smtClean="0">
                <a:solidFill>
                  <a:srgbClr val="0070C0"/>
                </a:solidFill>
              </a:rPr>
              <a:t>시그모이드</a:t>
            </a:r>
            <a:r>
              <a:rPr lang="ko-KR" altLang="en-US" dirty="0" smtClean="0">
                <a:solidFill>
                  <a:srgbClr val="0070C0"/>
                </a:solidFill>
              </a:rPr>
              <a:t> 미분             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en-US" altLang="ko-KR" b="1" dirty="0" smtClean="0">
                <a:solidFill>
                  <a:srgbClr val="0070C0"/>
                </a:solidFill>
              </a:rPr>
              <a:t>y(1-y)</a:t>
            </a:r>
          </a:p>
          <a:p>
            <a:pPr lvl="2"/>
            <a:r>
              <a:rPr lang="ko-KR" altLang="en-US" dirty="0" smtClean="0">
                <a:solidFill>
                  <a:srgbClr val="0070C0"/>
                </a:solidFill>
              </a:rPr>
              <a:t>크로스 엔트로피 에러 미분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en-US" altLang="ko-KR" b="1" dirty="0" smtClean="0">
                <a:solidFill>
                  <a:srgbClr val="0070C0"/>
                </a:solidFill>
              </a:rPr>
              <a:t>y-t</a:t>
            </a:r>
          </a:p>
          <a:p>
            <a:pPr lvl="3"/>
            <a:r>
              <a:rPr lang="ko-KR" altLang="en-US" dirty="0" smtClean="0">
                <a:solidFill>
                  <a:srgbClr val="FF0000"/>
                </a:solidFill>
              </a:rPr>
              <a:t>오차가 크면 크게 학습하고 작으면 작게 학습 한다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530" y="3895823"/>
            <a:ext cx="4245920" cy="4892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530" y="2903684"/>
            <a:ext cx="2304514" cy="93566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174490" y="3186851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다중 분류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10174491" y="3949747"/>
            <a:ext cx="19159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이진 분류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t</a:t>
            </a:r>
            <a:r>
              <a:rPr lang="ko-KR" altLang="en-US" dirty="0" smtClean="0">
                <a:solidFill>
                  <a:srgbClr val="FF0000"/>
                </a:solidFill>
              </a:rPr>
              <a:t>가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이면</a:t>
            </a:r>
            <a:r>
              <a:rPr lang="en-US" altLang="ko-KR" dirty="0" smtClean="0">
                <a:solidFill>
                  <a:srgbClr val="FF0000"/>
                </a:solidFill>
              </a:rPr>
              <a:t>,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–logy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0</a:t>
            </a:r>
            <a:r>
              <a:rPr lang="ko-KR" altLang="en-US" dirty="0" smtClean="0">
                <a:solidFill>
                  <a:srgbClr val="FF0000"/>
                </a:solidFill>
              </a:rPr>
              <a:t>이면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–log(1-y)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42" y="2903684"/>
            <a:ext cx="5255656" cy="32964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940" y="996327"/>
            <a:ext cx="2336513" cy="9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7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4.2.4 </a:t>
            </a:r>
            <a:r>
              <a:rPr lang="ko-KR" altLang="en-US" dirty="0" smtClean="0"/>
              <a:t>다중 분류에서 이진 분류로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Sigmoid with Loss </a:t>
            </a:r>
            <a:r>
              <a:rPr lang="ko-KR" altLang="en-US" dirty="0" smtClean="0">
                <a:solidFill>
                  <a:srgbClr val="0070C0"/>
                </a:solidFill>
              </a:rPr>
              <a:t>계층의 정답 레이블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2"/>
            <a:r>
              <a:rPr lang="en-US" altLang="ko-KR" b="1" dirty="0" smtClean="0">
                <a:solidFill>
                  <a:srgbClr val="0070C0"/>
                </a:solidFill>
              </a:rPr>
              <a:t>Yes</a:t>
            </a:r>
            <a:r>
              <a:rPr lang="ko-KR" altLang="en-US" b="1" dirty="0" smtClean="0">
                <a:solidFill>
                  <a:srgbClr val="0070C0"/>
                </a:solidFill>
              </a:rPr>
              <a:t>면</a:t>
            </a:r>
            <a:r>
              <a:rPr lang="en-US" altLang="ko-KR" dirty="0" smtClean="0">
                <a:solidFill>
                  <a:srgbClr val="0070C0"/>
                </a:solidFill>
              </a:rPr>
              <a:t>, 1 </a:t>
            </a:r>
            <a:r>
              <a:rPr lang="ko-KR" altLang="en-US" dirty="0" smtClean="0">
                <a:solidFill>
                  <a:srgbClr val="0070C0"/>
                </a:solidFill>
              </a:rPr>
              <a:t>입력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2"/>
            <a:r>
              <a:rPr lang="en-US" altLang="ko-KR" b="1" dirty="0" smtClean="0">
                <a:solidFill>
                  <a:srgbClr val="0070C0"/>
                </a:solidFill>
              </a:rPr>
              <a:t>No</a:t>
            </a:r>
            <a:r>
              <a:rPr lang="ko-KR" altLang="en-US" b="1" dirty="0" smtClean="0">
                <a:solidFill>
                  <a:srgbClr val="0070C0"/>
                </a:solidFill>
              </a:rPr>
              <a:t>면</a:t>
            </a:r>
            <a:r>
              <a:rPr lang="en-US" altLang="ko-KR" dirty="0" smtClean="0">
                <a:solidFill>
                  <a:srgbClr val="0070C0"/>
                </a:solidFill>
              </a:rPr>
              <a:t>, 0 </a:t>
            </a:r>
            <a:r>
              <a:rPr lang="ko-KR" altLang="en-US" dirty="0" smtClean="0">
                <a:solidFill>
                  <a:srgbClr val="0070C0"/>
                </a:solidFill>
              </a:rPr>
              <a:t>입력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37" y="2004291"/>
            <a:ext cx="7092832" cy="48537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636656" y="5033818"/>
            <a:ext cx="766618" cy="5433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027" y="2004291"/>
            <a:ext cx="4917259" cy="253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7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16" y="91899"/>
            <a:ext cx="5234330" cy="67661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46" y="91898"/>
            <a:ext cx="5234331" cy="676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4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152" y="0"/>
            <a:ext cx="3016782" cy="36426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152" y="3738053"/>
            <a:ext cx="4643253" cy="30618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64" y="0"/>
            <a:ext cx="6016093" cy="48846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r="1145"/>
          <a:stretch/>
        </p:blipFill>
        <p:spPr>
          <a:xfrm>
            <a:off x="634963" y="4884626"/>
            <a:ext cx="6016093" cy="191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9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4.2.5 </a:t>
            </a:r>
            <a:r>
              <a:rPr lang="ko-KR" altLang="en-US" dirty="0" smtClean="0"/>
              <a:t>네거티브 샘플링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190900" y="959285"/>
                <a:ext cx="10515600" cy="4351338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ko-KR" alt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긍</m:t>
                    </m:r>
                  </m:oMath>
                </a14:m>
                <a:r>
                  <a:rPr lang="ko-KR" altLang="en-US" dirty="0" smtClean="0">
                    <a:solidFill>
                      <a:srgbClr val="0070C0"/>
                    </a:solidFill>
                  </a:rPr>
                  <a:t>정적 예에 대해선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sigmoid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출력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1,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아니면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0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에 가깝게 만들어야 함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pPr lvl="1"/>
                <a:r>
                  <a:rPr lang="ko-KR" altLang="en-US" dirty="0" smtClean="0">
                    <a:solidFill>
                      <a:srgbClr val="0070C0"/>
                    </a:solidFill>
                  </a:rPr>
                  <a:t>이런 결과를 만들어주는 가중치가 필요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pPr lvl="1"/>
                <a:r>
                  <a:rPr lang="ko-KR" altLang="en-US" dirty="0" smtClean="0">
                    <a:solidFill>
                      <a:srgbClr val="0070C0"/>
                    </a:solidFill>
                  </a:rPr>
                  <a:t>그러나 어휘 수 늘어나면 감당 안되기때문에 </a:t>
                </a:r>
                <a:r>
                  <a:rPr lang="ko-KR" altLang="en-US" dirty="0" smtClean="0">
                    <a:solidFill>
                      <a:srgbClr val="FF0000"/>
                    </a:solidFill>
                  </a:rPr>
                  <a:t>근사적 해법으로 적은 수의 부정적 예를 </a:t>
                </a:r>
                <a:r>
                  <a:rPr lang="ko-KR" altLang="en-US" dirty="0" err="1" smtClean="0">
                    <a:solidFill>
                      <a:srgbClr val="FF0000"/>
                    </a:solidFill>
                  </a:rPr>
                  <a:t>샘플링해</a:t>
                </a:r>
                <a:r>
                  <a:rPr lang="ko-KR" altLang="en-US" dirty="0" smtClean="0">
                    <a:solidFill>
                      <a:srgbClr val="FF0000"/>
                    </a:solidFill>
                  </a:rPr>
                  <a:t> 사용해서 </a:t>
                </a:r>
                <a:r>
                  <a:rPr lang="ko-KR" altLang="en-US" b="1" dirty="0" smtClean="0">
                    <a:solidFill>
                      <a:srgbClr val="FF0000"/>
                    </a:solidFill>
                  </a:rPr>
                  <a:t>정답이 아닌 경우에 대해서도 학습</a:t>
                </a:r>
                <a:endParaRPr lang="en-US" altLang="ko-KR" b="1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ko-KR" altLang="en-US" dirty="0" smtClean="0">
                    <a:solidFill>
                      <a:srgbClr val="FF0000"/>
                    </a:solidFill>
                  </a:rPr>
                  <a:t>긍정적 예의 손실 </a:t>
                </a:r>
                <a:r>
                  <a:rPr lang="en-US" altLang="ko-KR" dirty="0" smtClean="0">
                    <a:solidFill>
                      <a:srgbClr val="FF0000"/>
                    </a:solidFill>
                  </a:rPr>
                  <a:t>&amp; </a:t>
                </a:r>
                <a:r>
                  <a:rPr lang="ko-KR" altLang="en-US" dirty="0" err="1" smtClean="0">
                    <a:solidFill>
                      <a:srgbClr val="FF0000"/>
                    </a:solidFill>
                  </a:rPr>
                  <a:t>샘플링된</a:t>
                </a:r>
                <a:r>
                  <a:rPr lang="ko-KR" altLang="en-US" dirty="0" smtClean="0">
                    <a:solidFill>
                      <a:srgbClr val="FF0000"/>
                    </a:solidFill>
                  </a:rPr>
                  <a:t> 부정적 예의 손실 더해서 최종 손실</a:t>
                </a:r>
                <a:endParaRPr lang="en-US" altLang="ko-KR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900" y="959285"/>
                <a:ext cx="10515600" cy="4351338"/>
              </a:xfrm>
              <a:blipFill>
                <a:blip r:embed="rId3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29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85" y="86627"/>
            <a:ext cx="6325030" cy="66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2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4.2.6 </a:t>
            </a:r>
            <a:r>
              <a:rPr lang="ko-KR" altLang="en-US" dirty="0" smtClean="0"/>
              <a:t>네거티브 샘플링의 샘플링 기법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190900" y="959285"/>
                <a:ext cx="10515600" cy="4351338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ko-KR" alt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무</m:t>
                    </m:r>
                  </m:oMath>
                </a14:m>
                <a:r>
                  <a:rPr lang="ko-KR" altLang="en-US" dirty="0" smtClean="0">
                    <a:solidFill>
                      <a:srgbClr val="0070C0"/>
                    </a:solidFill>
                  </a:rPr>
                  <a:t>작위말고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&lt;- </a:t>
                </a:r>
                <a:r>
                  <a:rPr lang="en-US" altLang="ko-KR" i="1" dirty="0" err="1" smtClean="0">
                    <a:solidFill>
                      <a:srgbClr val="0070C0"/>
                    </a:solidFill>
                  </a:rPr>
                  <a:t>np.random.choice</a:t>
                </a:r>
                <a:r>
                  <a:rPr lang="en-US" altLang="ko-KR" i="1" dirty="0">
                    <a:solidFill>
                      <a:srgbClr val="0070C0"/>
                    </a:solidFill>
                  </a:rPr>
                  <a:t>()</a:t>
                </a:r>
                <a:endParaRPr lang="en-US" altLang="ko-KR" i="1" dirty="0" smtClean="0">
                  <a:solidFill>
                    <a:srgbClr val="0070C0"/>
                  </a:solidFill>
                </a:endParaRPr>
              </a:p>
              <a:p>
                <a:pPr lvl="1"/>
                <a:r>
                  <a:rPr lang="ko-KR" altLang="en-US" dirty="0" smtClean="0">
                    <a:solidFill>
                      <a:srgbClr val="0070C0"/>
                    </a:solidFill>
                  </a:rPr>
                  <a:t>통계 데이터 기초로 샘플링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– </a:t>
                </a:r>
                <a:r>
                  <a:rPr lang="ko-KR" altLang="en-US" b="1" dirty="0" smtClean="0">
                    <a:solidFill>
                      <a:srgbClr val="0070C0"/>
                    </a:solidFill>
                  </a:rPr>
                  <a:t>빈도 기준 </a:t>
                </a:r>
                <a:r>
                  <a:rPr lang="ko-KR" altLang="en-US" b="1" dirty="0" err="1" smtClean="0">
                    <a:solidFill>
                      <a:srgbClr val="0070C0"/>
                    </a:solidFill>
                  </a:rPr>
                  <a:t>확률분포로</a:t>
                </a:r>
                <a:r>
                  <a:rPr lang="ko-KR" altLang="en-US" b="1" dirty="0" smtClean="0">
                    <a:solidFill>
                      <a:srgbClr val="0070C0"/>
                    </a:solidFill>
                  </a:rPr>
                  <a:t> 나타냄</a:t>
                </a:r>
                <a:endParaRPr lang="en-US" altLang="ko-KR" b="1" dirty="0" smtClean="0">
                  <a:solidFill>
                    <a:srgbClr val="0070C0"/>
                  </a:solidFill>
                </a:endParaRPr>
              </a:p>
              <a:p>
                <a:pPr lvl="2"/>
                <a:r>
                  <a:rPr lang="ko-KR" altLang="en-US" b="1" dirty="0" smtClean="0">
                    <a:solidFill>
                      <a:srgbClr val="0070C0"/>
                    </a:solidFill>
                  </a:rPr>
                  <a:t>실전 문제에서는 희소한 단어 거의 출현하지 않음 </a:t>
                </a:r>
                <a:r>
                  <a:rPr lang="en-US" altLang="ko-KR" b="1" dirty="0" smtClean="0">
                    <a:solidFill>
                      <a:srgbClr val="0070C0"/>
                    </a:solidFill>
                  </a:rPr>
                  <a:t>-&gt; </a:t>
                </a:r>
                <a:r>
                  <a:rPr lang="ko-KR" altLang="en-US" b="1" dirty="0" smtClean="0">
                    <a:solidFill>
                      <a:srgbClr val="0070C0"/>
                    </a:solidFill>
                  </a:rPr>
                  <a:t>중요도 낮다</a:t>
                </a:r>
                <a:endParaRPr lang="en-US" altLang="ko-KR" b="1" dirty="0" smtClean="0">
                  <a:solidFill>
                    <a:srgbClr val="0070C0"/>
                  </a:solidFill>
                </a:endParaRPr>
              </a:p>
              <a:p>
                <a:pPr lvl="1"/>
                <a:endParaRPr lang="en-US" altLang="ko-KR" dirty="0" smtClean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900" y="959285"/>
                <a:ext cx="10515600" cy="4351338"/>
              </a:xfrm>
              <a:blipFill>
                <a:blip r:embed="rId3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00" y="2584936"/>
            <a:ext cx="6604536" cy="3415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436" y="3061803"/>
            <a:ext cx="5396564" cy="254224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96733" y="4652049"/>
            <a:ext cx="2967303" cy="22640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55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4.2.6 </a:t>
            </a:r>
            <a:r>
              <a:rPr lang="ko-KR" altLang="en-US" dirty="0" smtClean="0"/>
              <a:t>네거티브 샘플링의 샘플링 기법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190900" y="959285"/>
                <a:ext cx="10781900" cy="4351338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출</m:t>
                    </m:r>
                  </m:oMath>
                </a14:m>
                <a:r>
                  <a:rPr lang="ko-KR" altLang="en-US" dirty="0" smtClean="0">
                    <a:solidFill>
                      <a:srgbClr val="FF0000"/>
                    </a:solidFill>
                  </a:rPr>
                  <a:t>현 확률이 낮은 단어를 버리지 않도록 기존 </a:t>
                </a:r>
                <a:r>
                  <a:rPr lang="ko-KR" altLang="en-US" dirty="0" err="1" smtClean="0">
                    <a:solidFill>
                      <a:srgbClr val="FF0000"/>
                    </a:solidFill>
                  </a:rPr>
                  <a:t>확률분포에</a:t>
                </a:r>
                <a:r>
                  <a:rPr lang="ko-KR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rgbClr val="FF0000"/>
                    </a:solidFill>
                  </a:rPr>
                  <a:t>0.75</a:t>
                </a:r>
                <a:r>
                  <a:rPr lang="ko-KR" altLang="en-US" dirty="0" smtClean="0">
                    <a:solidFill>
                      <a:srgbClr val="FF0000"/>
                    </a:solidFill>
                  </a:rPr>
                  <a:t>를 곱한다</a:t>
                </a:r>
                <a:r>
                  <a:rPr lang="en-US" altLang="ko-KR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lvl="2"/>
                <a:r>
                  <a:rPr lang="ko-KR" altLang="en-US" dirty="0" smtClean="0">
                    <a:solidFill>
                      <a:srgbClr val="0070C0"/>
                    </a:solidFill>
                  </a:rPr>
                  <a:t>다른 값도 가능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pPr lvl="2"/>
                <a:r>
                  <a:rPr lang="ko-KR" altLang="en-US" dirty="0" smtClean="0">
                    <a:solidFill>
                      <a:srgbClr val="0070C0"/>
                    </a:solidFill>
                  </a:rPr>
                  <a:t>분모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: ‘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수정 후 </a:t>
                </a:r>
                <a:r>
                  <a:rPr lang="ko-KR" altLang="en-US" dirty="0" err="1" smtClean="0">
                    <a:solidFill>
                      <a:srgbClr val="0070C0"/>
                    </a:solidFill>
                  </a:rPr>
                  <a:t>확률분포의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총합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’ -&gt;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합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1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ko-KR" altLang="en-US" dirty="0">
                    <a:solidFill>
                      <a:srgbClr val="0070C0"/>
                    </a:solidFill>
                  </a:rPr>
                  <a:t>실제로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확률 조금 높아짐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pPr lvl="1"/>
                <a:r>
                  <a:rPr lang="ko-KR" altLang="en-US" dirty="0" err="1" smtClean="0">
                    <a:solidFill>
                      <a:srgbClr val="0070C0"/>
                    </a:solidFill>
                  </a:rPr>
                  <a:t>유니그램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Unigram :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하나의 단어를 대상으로 확률분포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pPr lvl="1"/>
                <a:r>
                  <a:rPr lang="ko-KR" altLang="en-US" dirty="0" err="1" smtClean="0">
                    <a:solidFill>
                      <a:srgbClr val="0070C0"/>
                    </a:solidFill>
                  </a:rPr>
                  <a:t>바이그램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Bigram :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두 단어로 구성된 대상에 대한 확률분포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900" y="959285"/>
                <a:ext cx="10781900" cy="4351338"/>
              </a:xfrm>
              <a:blipFill>
                <a:blip r:embed="rId3"/>
                <a:stretch>
                  <a:fillRect t="-1681" r="-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734" y="3787158"/>
            <a:ext cx="2748779" cy="1397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442" y="3661644"/>
            <a:ext cx="4083713" cy="164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6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CHAPTER 4. word2vec </a:t>
            </a:r>
            <a:r>
              <a:rPr lang="ko-KR" altLang="en-US" dirty="0" smtClean="0"/>
              <a:t>속도 개선</a:t>
            </a:r>
            <a:endParaRPr lang="ko-KR" altLang="en-US" dirty="0"/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ko-KR" altLang="en-US" sz="2800" dirty="0" smtClean="0">
                <a:solidFill>
                  <a:srgbClr val="0070C0"/>
                </a:solidFill>
              </a:rPr>
              <a:t>어휘 수 많아지면 </a:t>
            </a:r>
            <a:r>
              <a:rPr lang="ko-KR" altLang="en-US" sz="2800" dirty="0" smtClean="0"/>
              <a:t>속도 너무 오래 걸림</a:t>
            </a:r>
            <a:endParaRPr lang="en-US" altLang="ko-KR" sz="2800" dirty="0" smtClean="0"/>
          </a:p>
          <a:p>
            <a:pPr lvl="1"/>
            <a:r>
              <a:rPr lang="en-US" altLang="ko-KR" sz="2800" dirty="0" smtClean="0"/>
              <a:t>1. </a:t>
            </a:r>
            <a:r>
              <a:rPr lang="en-US" altLang="ko-KR" sz="2800" b="1" dirty="0" smtClean="0">
                <a:solidFill>
                  <a:srgbClr val="0070C0"/>
                </a:solidFill>
              </a:rPr>
              <a:t>Embedding </a:t>
            </a:r>
            <a:r>
              <a:rPr lang="ko-KR" altLang="en-US" sz="2800" b="1" dirty="0" smtClean="0">
                <a:solidFill>
                  <a:srgbClr val="0070C0"/>
                </a:solidFill>
              </a:rPr>
              <a:t>계층 도입</a:t>
            </a:r>
            <a:endParaRPr lang="en-US" altLang="ko-KR" sz="2800" b="1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sz="2800" dirty="0" smtClean="0"/>
              <a:t>2. </a:t>
            </a:r>
            <a:r>
              <a:rPr lang="ko-KR" altLang="en-US" sz="2800" b="1" dirty="0" smtClean="0">
                <a:solidFill>
                  <a:srgbClr val="0070C0"/>
                </a:solidFill>
              </a:rPr>
              <a:t>네거티브 샘플링</a:t>
            </a:r>
            <a:r>
              <a:rPr lang="en-US" altLang="ko-KR" sz="28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2800" b="1" dirty="0" smtClean="0">
                <a:solidFill>
                  <a:srgbClr val="0070C0"/>
                </a:solidFill>
              </a:rPr>
              <a:t>손실 함수 도입</a:t>
            </a:r>
            <a:endParaRPr lang="en-US" altLang="ko-KR" sz="24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9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4.2.6 </a:t>
            </a:r>
            <a:r>
              <a:rPr lang="ko-KR" altLang="en-US" dirty="0" smtClean="0"/>
              <a:t>네거티브 샘플링의 샘플링 기법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781900" cy="4351338"/>
          </a:xfrm>
        </p:spPr>
        <p:txBody>
          <a:bodyPr/>
          <a:lstStyle/>
          <a:p>
            <a:pPr lvl="1"/>
            <a:r>
              <a:rPr lang="ko-KR" altLang="en-US" dirty="0" err="1" smtClean="0">
                <a:solidFill>
                  <a:srgbClr val="0070C0"/>
                </a:solidFill>
              </a:rPr>
              <a:t>유니그램</a:t>
            </a:r>
            <a:r>
              <a:rPr lang="en-US" altLang="ko-KR" dirty="0" smtClean="0">
                <a:solidFill>
                  <a:srgbClr val="0070C0"/>
                </a:solidFill>
              </a:rPr>
              <a:t>Unigram : </a:t>
            </a:r>
            <a:r>
              <a:rPr lang="ko-KR" altLang="en-US" dirty="0" smtClean="0">
                <a:solidFill>
                  <a:srgbClr val="0070C0"/>
                </a:solidFill>
              </a:rPr>
              <a:t>하나의 단어를 대상으로 확률분포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err="1" smtClean="0">
                <a:solidFill>
                  <a:srgbClr val="0070C0"/>
                </a:solidFill>
              </a:rPr>
              <a:t>바이그램</a:t>
            </a:r>
            <a:r>
              <a:rPr lang="en-US" altLang="ko-KR" dirty="0" smtClean="0">
                <a:solidFill>
                  <a:srgbClr val="0070C0"/>
                </a:solidFill>
              </a:rPr>
              <a:t>Bigram : </a:t>
            </a:r>
            <a:r>
              <a:rPr lang="ko-KR" altLang="en-US" dirty="0" smtClean="0">
                <a:solidFill>
                  <a:srgbClr val="0070C0"/>
                </a:solidFill>
              </a:rPr>
              <a:t>두 단어로 구성된 대상에 대한 확률분포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599" y="2490829"/>
            <a:ext cx="9516803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7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1116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rgbClr val="FFC000"/>
                </a:solidFill>
              </a:rPr>
              <a:t>4.2.7 </a:t>
            </a:r>
            <a:r>
              <a:rPr lang="ko-KR" altLang="en-US" sz="2800" dirty="0" smtClean="0">
                <a:solidFill>
                  <a:srgbClr val="FFC000"/>
                </a:solidFill>
              </a:rPr>
              <a:t>네거티브 샘플링 구현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123" y="569626"/>
            <a:ext cx="7603755" cy="62883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89" y="1421338"/>
            <a:ext cx="3453489" cy="94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1116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4.2.7 </a:t>
            </a:r>
            <a:r>
              <a:rPr lang="ko-KR" altLang="en-US" sz="2800" dirty="0" smtClean="0"/>
              <a:t>네거티브 샘플링 구현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294"/>
            <a:ext cx="6438667" cy="32530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3873"/>
          <a:stretch/>
        </p:blipFill>
        <p:spPr>
          <a:xfrm>
            <a:off x="0" y="3770338"/>
            <a:ext cx="6189299" cy="29574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562" y="3770338"/>
            <a:ext cx="458105" cy="29574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-1" r="277"/>
          <a:stretch/>
        </p:blipFill>
        <p:spPr>
          <a:xfrm>
            <a:off x="5318009" y="3770338"/>
            <a:ext cx="6873991" cy="10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6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err="1" smtClean="0"/>
              <a:t>개선판</a:t>
            </a:r>
            <a:r>
              <a:rPr lang="ko-KR" altLang="en-US" dirty="0" smtClean="0"/>
              <a:t> </a:t>
            </a:r>
            <a:r>
              <a:rPr lang="en-US" altLang="ko-KR" dirty="0" smtClean="0"/>
              <a:t>word2vec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77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90" y="-34803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4.3.1 CBOW </a:t>
            </a:r>
            <a:r>
              <a:rPr lang="ko-KR" altLang="en-US" sz="2400" dirty="0"/>
              <a:t>모델 구현</a:t>
            </a:r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-228825" y="629501"/>
            <a:ext cx="11590422" cy="4351338"/>
          </a:xfrm>
        </p:spPr>
        <p:txBody>
          <a:bodyPr>
            <a:normAutofit/>
          </a:bodyPr>
          <a:lstStyle/>
          <a:p>
            <a:pPr lvl="1"/>
            <a:r>
              <a:rPr lang="en-US" altLang="ko-KR" sz="1800" dirty="0" smtClean="0">
                <a:solidFill>
                  <a:srgbClr val="0070C0"/>
                </a:solidFill>
              </a:rPr>
              <a:t>Embedding </a:t>
            </a:r>
            <a:r>
              <a:rPr lang="ko-KR" altLang="en-US" sz="1800" dirty="0" smtClean="0">
                <a:solidFill>
                  <a:srgbClr val="0070C0"/>
                </a:solidFill>
              </a:rPr>
              <a:t>계층</a:t>
            </a:r>
            <a:r>
              <a:rPr lang="en-US" altLang="ko-KR" sz="1800" dirty="0" smtClean="0">
                <a:solidFill>
                  <a:srgbClr val="0070C0"/>
                </a:solidFill>
              </a:rPr>
              <a:t>,</a:t>
            </a:r>
          </a:p>
          <a:p>
            <a:pPr lvl="1"/>
            <a:r>
              <a:rPr lang="en-US" altLang="ko-KR" sz="1800" dirty="0" smtClean="0">
                <a:solidFill>
                  <a:srgbClr val="0070C0"/>
                </a:solidFill>
              </a:rPr>
              <a:t>Negative Sampling </a:t>
            </a:r>
            <a:r>
              <a:rPr lang="ko-KR" altLang="en-US" sz="1800" dirty="0" smtClean="0">
                <a:solidFill>
                  <a:srgbClr val="0070C0"/>
                </a:solidFill>
              </a:rPr>
              <a:t>계층 적용</a:t>
            </a:r>
            <a:endParaRPr lang="en-US" altLang="ko-KR" sz="1800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sz="1800" dirty="0" err="1" smtClean="0">
                <a:solidFill>
                  <a:srgbClr val="0070C0"/>
                </a:solidFill>
              </a:rPr>
              <a:t>SimpleCBOW</a:t>
            </a:r>
            <a:r>
              <a:rPr lang="ko-KR" altLang="en-US" sz="1800" dirty="0" smtClean="0">
                <a:solidFill>
                  <a:srgbClr val="0070C0"/>
                </a:solidFill>
              </a:rPr>
              <a:t>에선 </a:t>
            </a:r>
            <a:r>
              <a:rPr lang="en-US" altLang="ko-KR" sz="1800" dirty="0" smtClean="0">
                <a:solidFill>
                  <a:srgbClr val="0070C0"/>
                </a:solidFill>
              </a:rPr>
              <a:t>contexts, 3</a:t>
            </a:r>
            <a:r>
              <a:rPr lang="ko-KR" altLang="en-US" sz="1800" dirty="0" smtClean="0">
                <a:solidFill>
                  <a:srgbClr val="0070C0"/>
                </a:solidFill>
              </a:rPr>
              <a:t>차원</a:t>
            </a:r>
            <a:endParaRPr lang="en-US" altLang="ko-KR" sz="1800" dirty="0" smtClean="0">
              <a:solidFill>
                <a:srgbClr val="0070C0"/>
              </a:solidFill>
            </a:endParaRPr>
          </a:p>
          <a:p>
            <a:pPr lvl="2"/>
            <a:r>
              <a:rPr lang="en-US" altLang="ko-KR" sz="1400" dirty="0" smtClean="0">
                <a:solidFill>
                  <a:srgbClr val="0070C0"/>
                </a:solidFill>
              </a:rPr>
              <a:t>(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미니배치</a:t>
            </a:r>
            <a:r>
              <a:rPr lang="en-US" altLang="ko-KR" sz="1400" dirty="0" smtClean="0">
                <a:solidFill>
                  <a:srgbClr val="0070C0"/>
                </a:solidFill>
              </a:rPr>
              <a:t>,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윈도우크기</a:t>
            </a:r>
            <a:r>
              <a:rPr lang="en-US" altLang="ko-KR" sz="1400" dirty="0" smtClean="0">
                <a:solidFill>
                  <a:srgbClr val="0070C0"/>
                </a:solidFill>
              </a:rPr>
              <a:t>,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원핫벡터</a:t>
            </a:r>
            <a:r>
              <a:rPr lang="en-US" altLang="ko-KR" sz="1400" dirty="0" smtClean="0">
                <a:solidFill>
                  <a:srgbClr val="0070C0"/>
                </a:solidFill>
              </a:rPr>
              <a:t>)</a:t>
            </a:r>
          </a:p>
          <a:p>
            <a:pPr lvl="1"/>
            <a:endParaRPr lang="en-US" altLang="ko-KR" sz="18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731" y="0"/>
            <a:ext cx="4544059" cy="943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429" b="1"/>
          <a:stretch/>
        </p:blipFill>
        <p:spPr>
          <a:xfrm>
            <a:off x="4453731" y="943107"/>
            <a:ext cx="7738269" cy="59148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790" y="-1"/>
            <a:ext cx="3194210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7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90" y="-34803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4.3.2 CBOW </a:t>
            </a:r>
            <a:r>
              <a:rPr lang="ko-KR" altLang="en-US" sz="2400" dirty="0" smtClean="0"/>
              <a:t>모델 학습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코드</a:t>
            </a:r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78" y="609600"/>
            <a:ext cx="5536557" cy="6248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38" y="609600"/>
            <a:ext cx="5725043" cy="366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0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90" y="-34803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4.3.2 CBOW </a:t>
            </a:r>
            <a:r>
              <a:rPr lang="ko-KR" altLang="en-US" sz="2400" dirty="0" smtClean="0"/>
              <a:t>모델 학습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코드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92832"/>
            <a:ext cx="3860800" cy="32224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619" y="1892831"/>
            <a:ext cx="3918668" cy="3222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829" y="1898803"/>
            <a:ext cx="4151171" cy="321652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040829" y="4963886"/>
            <a:ext cx="2244758" cy="15144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62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90" y="-34803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4.3.2 CBOW </a:t>
            </a:r>
            <a:r>
              <a:rPr lang="ko-KR" altLang="en-US" sz="2400" dirty="0" smtClean="0"/>
              <a:t>모델 학습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코드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206" y="1122687"/>
            <a:ext cx="6725589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5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90" y="-34803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rgbClr val="FFC000"/>
                </a:solidFill>
              </a:rPr>
              <a:t>4.3.2 CBOW </a:t>
            </a:r>
            <a:r>
              <a:rPr lang="ko-KR" altLang="en-US" sz="2400" dirty="0" smtClean="0">
                <a:solidFill>
                  <a:srgbClr val="FFC000"/>
                </a:solidFill>
              </a:rPr>
              <a:t>모델 학습</a:t>
            </a:r>
            <a:r>
              <a:rPr lang="en-US" altLang="ko-KR" sz="2400" dirty="0" smtClean="0">
                <a:solidFill>
                  <a:srgbClr val="FFC000"/>
                </a:solidFill>
              </a:rPr>
              <a:t> </a:t>
            </a:r>
            <a:r>
              <a:rPr lang="ko-KR" altLang="en-US" sz="2400" dirty="0" smtClean="0">
                <a:solidFill>
                  <a:srgbClr val="FFC000"/>
                </a:solidFill>
              </a:rPr>
              <a:t>코드</a:t>
            </a:r>
            <a:endParaRPr lang="ko-KR" altLang="en-US" sz="2400" dirty="0">
              <a:solidFill>
                <a:srgbClr val="FFC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70" y="614675"/>
            <a:ext cx="10859933" cy="394003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40578" y="2584693"/>
            <a:ext cx="4120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FFC000"/>
                </a:solidFill>
              </a:rPr>
              <a:t>cupy</a:t>
            </a:r>
            <a:r>
              <a:rPr lang="en-US" altLang="ko-KR" b="1" dirty="0" smtClean="0">
                <a:solidFill>
                  <a:srgbClr val="FFC000"/>
                </a:solidFill>
              </a:rPr>
              <a:t>, </a:t>
            </a:r>
            <a:r>
              <a:rPr lang="en-US" altLang="ko-KR" b="1" dirty="0" err="1" smtClean="0">
                <a:solidFill>
                  <a:srgbClr val="FFC000"/>
                </a:solidFill>
              </a:rPr>
              <a:t>numpy</a:t>
            </a:r>
            <a:r>
              <a:rPr lang="en-US" altLang="ko-KR" b="1" dirty="0" smtClean="0">
                <a:solidFill>
                  <a:srgbClr val="FFC000"/>
                </a:solidFill>
              </a:rPr>
              <a:t> 100% </a:t>
            </a:r>
            <a:r>
              <a:rPr lang="ko-KR" altLang="en-US" b="1" dirty="0" smtClean="0">
                <a:solidFill>
                  <a:srgbClr val="FFC000"/>
                </a:solidFill>
              </a:rPr>
              <a:t>호환되지 않는다</a:t>
            </a:r>
            <a:r>
              <a:rPr lang="en-US" altLang="ko-KR" b="1" dirty="0" smtClean="0">
                <a:solidFill>
                  <a:srgbClr val="FFC000"/>
                </a:solidFill>
              </a:rPr>
              <a:t>.</a:t>
            </a:r>
          </a:p>
          <a:p>
            <a:endParaRPr lang="en-US" altLang="ko-KR" b="1" dirty="0" smtClean="0">
              <a:solidFill>
                <a:srgbClr val="FFC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70" y="4554712"/>
            <a:ext cx="2381582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0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90" y="-34803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4.3.3 CBOW </a:t>
            </a:r>
            <a:r>
              <a:rPr lang="ko-KR" altLang="en-US" sz="2400" dirty="0" smtClean="0"/>
              <a:t>모델 평가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55" y="1599944"/>
            <a:ext cx="5591955" cy="36581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433" y="623495"/>
            <a:ext cx="2705478" cy="56110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162911" y="1287737"/>
            <a:ext cx="1984839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&gt;&gt;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인칭대명사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b="1" dirty="0" smtClean="0">
              <a:solidFill>
                <a:srgbClr val="0070C0"/>
              </a:solidFill>
            </a:endParaRPr>
          </a:p>
          <a:p>
            <a:endParaRPr lang="en-US" altLang="ko-KR" b="1" dirty="0">
              <a:solidFill>
                <a:srgbClr val="0070C0"/>
              </a:solidFill>
            </a:endParaRP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&gt;&gt; </a:t>
            </a:r>
            <a:r>
              <a:rPr lang="ko-KR" altLang="en-US" b="1" dirty="0" smtClean="0">
                <a:solidFill>
                  <a:srgbClr val="0070C0"/>
                </a:solidFill>
              </a:rPr>
              <a:t>기간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b="1" dirty="0" smtClean="0">
              <a:solidFill>
                <a:srgbClr val="0070C0"/>
              </a:solidFill>
            </a:endParaRPr>
          </a:p>
          <a:p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b="1" dirty="0" smtClean="0">
              <a:solidFill>
                <a:srgbClr val="0070C0"/>
              </a:solidFill>
            </a:endParaRPr>
          </a:p>
          <a:p>
            <a:endParaRPr lang="en-US" altLang="ko-KR" b="1" dirty="0" smtClean="0">
              <a:solidFill>
                <a:srgbClr val="0070C0"/>
              </a:solidFill>
            </a:endParaRPr>
          </a:p>
          <a:p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b="1" dirty="0" smtClean="0">
              <a:solidFill>
                <a:srgbClr val="0070C0"/>
              </a:solidFill>
            </a:endParaRPr>
          </a:p>
          <a:p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&gt;&gt; </a:t>
            </a:r>
            <a:r>
              <a:rPr lang="ko-KR" altLang="en-US" b="1" dirty="0" smtClean="0">
                <a:solidFill>
                  <a:srgbClr val="0070C0"/>
                </a:solidFill>
              </a:rPr>
              <a:t>자동차브랜드</a:t>
            </a:r>
            <a:endParaRPr lang="en-US" altLang="ko-KR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08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4.1 word2vec</a:t>
            </a:r>
            <a:r>
              <a:rPr lang="ko-KR" altLang="en-US" dirty="0"/>
              <a:t> </a:t>
            </a:r>
            <a:r>
              <a:rPr lang="ko-KR" altLang="en-US" dirty="0" smtClean="0"/>
              <a:t>개선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6879" y="960618"/>
            <a:ext cx="10515600" cy="435133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&lt;</a:t>
            </a:r>
            <a:r>
              <a:rPr lang="ko-KR" altLang="en-US" dirty="0" smtClean="0">
                <a:solidFill>
                  <a:srgbClr val="0070C0"/>
                </a:solidFill>
              </a:rPr>
              <a:t>병목</a:t>
            </a:r>
            <a:r>
              <a:rPr lang="en-US" altLang="ko-KR" dirty="0" smtClean="0">
                <a:solidFill>
                  <a:srgbClr val="0070C0"/>
                </a:solidFill>
              </a:rPr>
              <a:t>&gt; 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1. </a:t>
            </a:r>
            <a:r>
              <a:rPr lang="ko-KR" altLang="en-US" dirty="0" err="1" smtClean="0">
                <a:solidFill>
                  <a:srgbClr val="0070C0"/>
                </a:solidFill>
              </a:rPr>
              <a:t>입력층의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ko-KR" altLang="en-US" dirty="0" err="1" smtClean="0">
                <a:solidFill>
                  <a:srgbClr val="0070C0"/>
                </a:solidFill>
              </a:rPr>
              <a:t>원핫</a:t>
            </a:r>
            <a:r>
              <a:rPr lang="ko-KR" altLang="en-US" dirty="0" smtClean="0">
                <a:solidFill>
                  <a:srgbClr val="0070C0"/>
                </a:solidFill>
              </a:rPr>
              <a:t> 표현</a:t>
            </a:r>
            <a:r>
              <a:rPr lang="ko-KR" altLang="en-US" dirty="0">
                <a:solidFill>
                  <a:srgbClr val="0070C0"/>
                </a:solidFill>
              </a:rPr>
              <a:t>과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가중치 행렬 곱 </a:t>
            </a:r>
            <a:r>
              <a:rPr lang="en-US" altLang="ko-KR" b="1" dirty="0" smtClean="0">
                <a:solidFill>
                  <a:srgbClr val="0070C0"/>
                </a:solidFill>
              </a:rPr>
              <a:t>-&gt; Embedding </a:t>
            </a:r>
            <a:r>
              <a:rPr lang="ko-KR" altLang="en-US" b="1" dirty="0" smtClean="0">
                <a:solidFill>
                  <a:srgbClr val="0070C0"/>
                </a:solidFill>
              </a:rPr>
              <a:t>계층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/>
              <a:t>어휘 많아지면 </a:t>
            </a:r>
            <a:r>
              <a:rPr lang="ko-KR" altLang="en-US" dirty="0" err="1" smtClean="0"/>
              <a:t>원핫</a:t>
            </a:r>
            <a:r>
              <a:rPr lang="ko-KR" altLang="en-US" dirty="0" smtClean="0"/>
              <a:t> 벡터 크기 커짐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0070C0"/>
                </a:solidFill>
              </a:rPr>
              <a:t>2. </a:t>
            </a:r>
            <a:r>
              <a:rPr lang="ko-KR" altLang="en-US" dirty="0" err="1" smtClean="0">
                <a:solidFill>
                  <a:srgbClr val="0070C0"/>
                </a:solidFill>
              </a:rPr>
              <a:t>은닉층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가중치 행렬 곱 </a:t>
            </a:r>
            <a:r>
              <a:rPr lang="en-US" altLang="ko-KR" dirty="0" smtClean="0">
                <a:solidFill>
                  <a:srgbClr val="0070C0"/>
                </a:solidFill>
              </a:rPr>
              <a:t>&amp; </a:t>
            </a:r>
            <a:r>
              <a:rPr lang="en-US" altLang="ko-KR" dirty="0" err="1" smtClean="0">
                <a:solidFill>
                  <a:srgbClr val="0070C0"/>
                </a:solidFill>
              </a:rPr>
              <a:t>softmax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err="1" smtClean="0">
                <a:solidFill>
                  <a:srgbClr val="0070C0"/>
                </a:solidFill>
              </a:rPr>
              <a:t>계산량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b="1" dirty="0" smtClean="0">
                <a:solidFill>
                  <a:srgbClr val="0070C0"/>
                </a:solidFill>
              </a:rPr>
              <a:t>-&gt; </a:t>
            </a:r>
            <a:r>
              <a:rPr lang="ko-KR" altLang="en-US" b="1" dirty="0" smtClean="0">
                <a:solidFill>
                  <a:srgbClr val="0070C0"/>
                </a:solidFill>
              </a:rPr>
              <a:t>네거티브 샘플링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0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1664884" cy="1325563"/>
          </a:xfrm>
        </p:spPr>
        <p:txBody>
          <a:bodyPr/>
          <a:lstStyle/>
          <a:p>
            <a:r>
              <a:rPr lang="en-US" altLang="ko-KR" dirty="0"/>
              <a:t>4.3.3 CBOW </a:t>
            </a:r>
            <a:r>
              <a:rPr lang="ko-KR" altLang="en-US" dirty="0"/>
              <a:t>모델 평가</a:t>
            </a:r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1590422" cy="4351338"/>
          </a:xfrm>
        </p:spPr>
        <p:txBody>
          <a:bodyPr/>
          <a:lstStyle/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비슷한 단어 가까이 모은다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pPr lvl="1"/>
            <a:r>
              <a:rPr lang="ko-KR" altLang="en-US" b="1" dirty="0" smtClean="0">
                <a:solidFill>
                  <a:srgbClr val="0070C0"/>
                </a:solidFill>
              </a:rPr>
              <a:t>더 복잡한 패턴도 가능 </a:t>
            </a:r>
            <a:r>
              <a:rPr lang="en-US" altLang="ko-KR" b="1" dirty="0" smtClean="0">
                <a:solidFill>
                  <a:srgbClr val="0070C0"/>
                </a:solidFill>
              </a:rPr>
              <a:t>-&gt; </a:t>
            </a:r>
            <a:r>
              <a:rPr lang="ko-KR" altLang="en-US" b="1" dirty="0" smtClean="0">
                <a:solidFill>
                  <a:srgbClr val="0070C0"/>
                </a:solidFill>
              </a:rPr>
              <a:t>유추 문제 </a:t>
            </a:r>
            <a:r>
              <a:rPr lang="en-US" altLang="ko-KR" b="1" dirty="0" smtClean="0">
                <a:solidFill>
                  <a:srgbClr val="0070C0"/>
                </a:solidFill>
              </a:rPr>
              <a:t>(</a:t>
            </a:r>
            <a:r>
              <a:rPr lang="ko-KR" altLang="en-US" b="1" dirty="0" smtClean="0">
                <a:solidFill>
                  <a:srgbClr val="0070C0"/>
                </a:solidFill>
              </a:rPr>
              <a:t>비유 문제</a:t>
            </a:r>
            <a:r>
              <a:rPr lang="en-US" altLang="ko-KR" b="1" dirty="0" smtClean="0">
                <a:solidFill>
                  <a:srgbClr val="0070C0"/>
                </a:solidFill>
              </a:rPr>
              <a:t>)</a:t>
            </a:r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벡터의 덧셈과 뺄셈</a:t>
            </a:r>
            <a:r>
              <a:rPr lang="en-US" altLang="ko-KR" dirty="0" smtClean="0">
                <a:solidFill>
                  <a:srgbClr val="FF0000"/>
                </a:solidFill>
              </a:rPr>
              <a:t>! </a:t>
            </a:r>
            <a:r>
              <a:rPr lang="en-US" altLang="ko-KR" dirty="0" smtClean="0">
                <a:solidFill>
                  <a:srgbClr val="0070C0"/>
                </a:solidFill>
              </a:rPr>
              <a:t>: king </a:t>
            </a:r>
            <a:r>
              <a:rPr lang="en-US" altLang="ko-KR" dirty="0">
                <a:solidFill>
                  <a:srgbClr val="0070C0"/>
                </a:solidFill>
              </a:rPr>
              <a:t>– man + woman = queen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단어 벡터 공간에서 각 단어의 관계성 </a:t>
            </a:r>
            <a:r>
              <a:rPr lang="en-US" altLang="ko-KR" dirty="0">
                <a:solidFill>
                  <a:srgbClr val="0070C0"/>
                </a:solidFill>
              </a:rPr>
              <a:t>: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man : woman = king : ?</a:t>
            </a:r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문법적인 패턴도 분산 표현에 </a:t>
            </a:r>
            <a:r>
              <a:rPr lang="ko-KR" altLang="en-US" dirty="0" err="1" smtClean="0">
                <a:solidFill>
                  <a:srgbClr val="FF0000"/>
                </a:solidFill>
              </a:rPr>
              <a:t>인코딩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시제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비교급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단수복수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681" y="2862356"/>
            <a:ext cx="6897063" cy="1124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52020"/>
          <a:stretch/>
        </p:blipFill>
        <p:spPr>
          <a:xfrm>
            <a:off x="4083472" y="4224716"/>
            <a:ext cx="2244757" cy="24482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681" y="4224716"/>
            <a:ext cx="2219635" cy="244826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083472" y="5495867"/>
            <a:ext cx="2244758" cy="117711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96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1664884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4.3.3 CBOW </a:t>
            </a:r>
            <a:r>
              <a:rPr lang="ko-KR" altLang="en-US" dirty="0">
                <a:solidFill>
                  <a:srgbClr val="FFC000"/>
                </a:solidFill>
              </a:rPr>
              <a:t>모델 평가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1087"/>
            <a:ext cx="5909747" cy="36503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311" y="1611087"/>
            <a:ext cx="6233689" cy="366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8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1664884" cy="1325563"/>
          </a:xfrm>
        </p:spPr>
        <p:txBody>
          <a:bodyPr/>
          <a:lstStyle/>
          <a:p>
            <a:r>
              <a:rPr lang="en-US" altLang="ko-KR" dirty="0" smtClean="0"/>
              <a:t>4.4.1 word2vec</a:t>
            </a:r>
            <a:r>
              <a:rPr lang="ko-KR" altLang="en-US" dirty="0" smtClean="0"/>
              <a:t>을 사용한 어플리케이션의 예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1590422" cy="4351338"/>
          </a:xfrm>
        </p:spPr>
        <p:txBody>
          <a:bodyPr/>
          <a:lstStyle/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분산 표현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비슷한 단어 찾는 용도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&lt;</a:t>
            </a:r>
            <a:r>
              <a:rPr lang="ko-KR" altLang="en-US" dirty="0" smtClean="0"/>
              <a:t>장점</a:t>
            </a:r>
            <a:r>
              <a:rPr lang="en-US" altLang="ko-KR" dirty="0" smtClean="0"/>
              <a:t>&gt;</a:t>
            </a:r>
          </a:p>
          <a:p>
            <a:pPr lvl="1"/>
            <a:r>
              <a:rPr lang="en-US" altLang="ko-KR" b="1" dirty="0" smtClean="0"/>
              <a:t>1. </a:t>
            </a:r>
            <a:r>
              <a:rPr lang="ko-KR" altLang="en-US" b="1" dirty="0" smtClean="0">
                <a:solidFill>
                  <a:srgbClr val="FF0000"/>
                </a:solidFill>
              </a:rPr>
              <a:t>전이 학습</a:t>
            </a:r>
            <a:r>
              <a:rPr lang="en-US" altLang="ko-KR" b="1" dirty="0" smtClean="0">
                <a:solidFill>
                  <a:srgbClr val="FF0000"/>
                </a:solidFill>
              </a:rPr>
              <a:t>transfer learning</a:t>
            </a:r>
            <a:r>
              <a:rPr lang="en-US" altLang="ko-KR" dirty="0" smtClean="0">
                <a:solidFill>
                  <a:srgbClr val="FF0000"/>
                </a:solidFill>
              </a:rPr>
              <a:t> : </a:t>
            </a:r>
            <a:r>
              <a:rPr lang="ko-KR" altLang="en-US" dirty="0" smtClean="0">
                <a:solidFill>
                  <a:srgbClr val="FF0000"/>
                </a:solidFill>
              </a:rPr>
              <a:t>한 분야에서 배운 지식을 다른 분야에도 적용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학습을 미리 끝낸 단어의 분산 표현을 자연어 처리 작업에 이용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</a:p>
          <a:p>
            <a:pPr lvl="1"/>
            <a:r>
              <a:rPr lang="en-US" altLang="ko-KR" b="1" dirty="0" smtClean="0"/>
              <a:t>2. </a:t>
            </a:r>
            <a:r>
              <a:rPr lang="ko-KR" altLang="en-US" b="1" dirty="0" smtClean="0">
                <a:solidFill>
                  <a:srgbClr val="0070C0"/>
                </a:solidFill>
              </a:rPr>
              <a:t>고정 길이 벡터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vl="2"/>
            <a:r>
              <a:rPr lang="ko-KR" altLang="en-US" b="1" dirty="0" smtClean="0">
                <a:solidFill>
                  <a:srgbClr val="0070C0"/>
                </a:solidFill>
              </a:rPr>
              <a:t>문장</a:t>
            </a:r>
            <a:r>
              <a:rPr lang="ko-KR" altLang="en-US" dirty="0" smtClean="0">
                <a:solidFill>
                  <a:srgbClr val="0070C0"/>
                </a:solidFill>
              </a:rPr>
              <a:t>을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고정 길이 벡터로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b="1" dirty="0" smtClean="0">
                <a:solidFill>
                  <a:srgbClr val="0070C0"/>
                </a:solidFill>
              </a:rPr>
              <a:t>각 단어를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분산표현</a:t>
            </a:r>
            <a:r>
              <a:rPr lang="ko-KR" altLang="en-US" b="1" dirty="0" smtClean="0">
                <a:solidFill>
                  <a:srgbClr val="0070C0"/>
                </a:solidFill>
              </a:rPr>
              <a:t> 후 합 </a:t>
            </a:r>
            <a:r>
              <a:rPr lang="en-US" altLang="ko-KR" dirty="0">
                <a:solidFill>
                  <a:srgbClr val="0070C0"/>
                </a:solidFill>
              </a:rPr>
              <a:t>=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bag-of-words</a:t>
            </a:r>
          </a:p>
          <a:p>
            <a:pPr lvl="3"/>
            <a:r>
              <a:rPr lang="ko-KR" altLang="en-US" dirty="0" smtClean="0">
                <a:solidFill>
                  <a:srgbClr val="FF0000"/>
                </a:solidFill>
              </a:rPr>
              <a:t>순서 고려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lvl="2"/>
            <a:r>
              <a:rPr lang="en-US" altLang="ko-KR" dirty="0" smtClean="0">
                <a:solidFill>
                  <a:srgbClr val="FF0000"/>
                </a:solidFill>
              </a:rPr>
              <a:t>RNN </a:t>
            </a:r>
            <a:r>
              <a:rPr lang="ko-KR" altLang="en-US" dirty="0" smtClean="0">
                <a:solidFill>
                  <a:srgbClr val="FF0000"/>
                </a:solidFill>
              </a:rPr>
              <a:t>더 세련된 방법 </a:t>
            </a:r>
            <a:r>
              <a:rPr lang="en-US" altLang="ko-KR" dirty="0" smtClean="0">
                <a:solidFill>
                  <a:srgbClr val="FF0000"/>
                </a:solidFill>
              </a:rPr>
              <a:t>(word2vec </a:t>
            </a:r>
            <a:r>
              <a:rPr lang="ko-KR" altLang="en-US" dirty="0" smtClean="0">
                <a:solidFill>
                  <a:srgbClr val="FF0000"/>
                </a:solidFill>
              </a:rPr>
              <a:t>분산 표현 이용하면서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고정 길이 벡터 </a:t>
            </a:r>
            <a:r>
              <a:rPr lang="en-US" altLang="ko-KR" dirty="0" smtClean="0">
                <a:solidFill>
                  <a:srgbClr val="FF0000"/>
                </a:solidFill>
              </a:rPr>
              <a:t>-&gt; </a:t>
            </a:r>
            <a:r>
              <a:rPr lang="ko-KR" altLang="en-US" dirty="0" smtClean="0">
                <a:solidFill>
                  <a:srgbClr val="FF0000"/>
                </a:solidFill>
              </a:rPr>
              <a:t>뉴런 수 고정 </a:t>
            </a:r>
            <a:r>
              <a:rPr lang="en-US" altLang="ko-KR" dirty="0" smtClean="0">
                <a:solidFill>
                  <a:srgbClr val="FF0000"/>
                </a:solidFill>
              </a:rPr>
              <a:t>-&gt; </a:t>
            </a:r>
            <a:r>
              <a:rPr lang="ko-KR" altLang="en-US" b="1" dirty="0" smtClean="0">
                <a:solidFill>
                  <a:srgbClr val="FF0000"/>
                </a:solidFill>
              </a:rPr>
              <a:t>신경망 이용 가능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r>
              <a:rPr lang="en-US" altLang="ko-KR" dirty="0" smtClean="0">
                <a:solidFill>
                  <a:srgbClr val="FF0000"/>
                </a:solidFill>
              </a:rPr>
              <a:t> (</a:t>
            </a:r>
            <a:r>
              <a:rPr lang="ko-KR" altLang="en-US" dirty="0" err="1" smtClean="0">
                <a:solidFill>
                  <a:srgbClr val="FF0000"/>
                </a:solidFill>
              </a:rPr>
              <a:t>머신러닝</a:t>
            </a:r>
            <a:r>
              <a:rPr lang="ko-KR" altLang="en-US" dirty="0" smtClean="0">
                <a:solidFill>
                  <a:srgbClr val="FF0000"/>
                </a:solidFill>
              </a:rPr>
              <a:t> 기법들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ko-KR" altLang="en-US" b="1" dirty="0" smtClean="0">
                <a:solidFill>
                  <a:srgbClr val="FF0000"/>
                </a:solidFill>
              </a:rPr>
              <a:t>다른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머신러닝</a:t>
            </a:r>
            <a:r>
              <a:rPr lang="ko-KR" altLang="en-US" b="1" dirty="0" smtClean="0">
                <a:solidFill>
                  <a:srgbClr val="FF0000"/>
                </a:solidFill>
              </a:rPr>
              <a:t> 시스템의 입력으로 사용 가능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1296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1664884" cy="1325563"/>
          </a:xfrm>
        </p:spPr>
        <p:txBody>
          <a:bodyPr/>
          <a:lstStyle/>
          <a:p>
            <a:r>
              <a:rPr lang="en-US" altLang="ko-KR" dirty="0" smtClean="0"/>
              <a:t>4.4.2 </a:t>
            </a:r>
            <a:r>
              <a:rPr lang="ko-KR" altLang="en-US" dirty="0" smtClean="0"/>
              <a:t>단어 벡터 평가 방법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899" y="959285"/>
            <a:ext cx="12177563" cy="4351338"/>
          </a:xfrm>
        </p:spPr>
        <p:txBody>
          <a:bodyPr/>
          <a:lstStyle/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시간이 </a:t>
            </a:r>
            <a:r>
              <a:rPr lang="ko-KR" altLang="en-US" dirty="0" err="1" smtClean="0">
                <a:solidFill>
                  <a:srgbClr val="0070C0"/>
                </a:solidFill>
              </a:rPr>
              <a:t>오래걸리므로</a:t>
            </a:r>
            <a:r>
              <a:rPr lang="ko-KR" altLang="en-US" dirty="0" smtClean="0">
                <a:solidFill>
                  <a:srgbClr val="0070C0"/>
                </a:solidFill>
              </a:rPr>
              <a:t> 실제 애플리케이션과 분리해서 평가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b="1" dirty="0" smtClean="0"/>
              <a:t>척도</a:t>
            </a:r>
            <a:r>
              <a:rPr lang="ko-KR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en-US" altLang="ko-KR" dirty="0" smtClean="0">
                <a:solidFill>
                  <a:srgbClr val="FF0000"/>
                </a:solidFill>
              </a:rPr>
              <a:t>‘</a:t>
            </a:r>
            <a:r>
              <a:rPr lang="ko-KR" altLang="en-US" dirty="0" smtClean="0">
                <a:solidFill>
                  <a:srgbClr val="FF0000"/>
                </a:solidFill>
              </a:rPr>
              <a:t>유사성</a:t>
            </a:r>
            <a:r>
              <a:rPr lang="en-US" altLang="ko-KR" dirty="0" smtClean="0">
                <a:solidFill>
                  <a:srgbClr val="FF0000"/>
                </a:solidFill>
              </a:rPr>
              <a:t>’</a:t>
            </a:r>
            <a:r>
              <a:rPr lang="ko-KR" altLang="en-US" dirty="0" smtClean="0">
                <a:solidFill>
                  <a:srgbClr val="FF0000"/>
                </a:solidFill>
              </a:rPr>
              <a:t>이나 </a:t>
            </a:r>
            <a:r>
              <a:rPr lang="en-US" altLang="ko-KR" dirty="0" smtClean="0">
                <a:solidFill>
                  <a:srgbClr val="FF0000"/>
                </a:solidFill>
              </a:rPr>
              <a:t>‘</a:t>
            </a:r>
            <a:r>
              <a:rPr lang="ko-KR" altLang="en-US" dirty="0" smtClean="0">
                <a:solidFill>
                  <a:srgbClr val="FF0000"/>
                </a:solidFill>
              </a:rPr>
              <a:t>유추 문제</a:t>
            </a:r>
            <a:r>
              <a:rPr lang="en-US" altLang="ko-KR" dirty="0" smtClean="0">
                <a:solidFill>
                  <a:srgbClr val="FF0000"/>
                </a:solidFill>
              </a:rPr>
              <a:t>＇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2"/>
            <a:r>
              <a:rPr lang="ko-KR" altLang="en-US" b="1" dirty="0" smtClean="0">
                <a:solidFill>
                  <a:srgbClr val="FF0000"/>
                </a:solidFill>
              </a:rPr>
              <a:t>유사성 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사람이 부여한 유사도 점수 </a:t>
            </a:r>
            <a:r>
              <a:rPr lang="en-US" altLang="ko-KR" dirty="0" smtClean="0">
                <a:solidFill>
                  <a:srgbClr val="FF0000"/>
                </a:solidFill>
              </a:rPr>
              <a:t>vs word2vec </a:t>
            </a:r>
            <a:r>
              <a:rPr lang="ko-KR" altLang="en-US" dirty="0" smtClean="0">
                <a:solidFill>
                  <a:srgbClr val="FF0000"/>
                </a:solidFill>
              </a:rPr>
              <a:t>코사인 유사도 점수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b="1" dirty="0" smtClean="0">
                <a:solidFill>
                  <a:srgbClr val="FF0000"/>
                </a:solidFill>
              </a:rPr>
              <a:t>유추 문제 </a:t>
            </a:r>
            <a:r>
              <a:rPr lang="en-US" altLang="ko-KR" dirty="0" smtClean="0">
                <a:solidFill>
                  <a:srgbClr val="FF0000"/>
                </a:solidFill>
              </a:rPr>
              <a:t>: king : queen = man : ?</a:t>
            </a:r>
          </a:p>
          <a:p>
            <a:pPr lvl="3"/>
            <a:r>
              <a:rPr lang="ko-KR" altLang="en-US" dirty="0" smtClean="0"/>
              <a:t>구문 </a:t>
            </a:r>
            <a:r>
              <a:rPr lang="en-US" altLang="ko-KR" dirty="0" smtClean="0"/>
              <a:t>: bad : worse = good : best</a:t>
            </a:r>
          </a:p>
          <a:p>
            <a:pPr lvl="1"/>
            <a:r>
              <a:rPr lang="ko-KR" altLang="en-US" dirty="0" smtClean="0"/>
              <a:t>말뭉치가 크면 좋고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벡터 차원 수는 적당히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 정확도 다르니 말뭉치 따라 선택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평가가 좋다고 애플리케이션에서도 반드시 좋다는 보장은 없다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204" y="3609474"/>
            <a:ext cx="8001592" cy="312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5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4.5 </a:t>
            </a:r>
            <a:r>
              <a:rPr lang="ko-KR" altLang="en-US" dirty="0" smtClean="0"/>
              <a:t>정리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2343414" cy="4351338"/>
          </a:xfrm>
        </p:spPr>
        <p:txBody>
          <a:bodyPr/>
          <a:lstStyle/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네거티브 샘플링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부정적 예를 몇 개 </a:t>
            </a:r>
            <a:r>
              <a:rPr lang="ko-KR" altLang="en-US" dirty="0" err="1" smtClean="0">
                <a:solidFill>
                  <a:srgbClr val="FF0000"/>
                </a:solidFill>
              </a:rPr>
              <a:t>샘플링하여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다중 분류를 이진 분류처럼 취급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47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4.1.1 Embedding </a:t>
            </a:r>
            <a:r>
              <a:rPr lang="ko-KR" altLang="en-US" dirty="0" smtClean="0"/>
              <a:t>계층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</a:rPr>
              <a:t>굳이 행렬 곱 </a:t>
            </a:r>
            <a:r>
              <a:rPr lang="en-US" altLang="ko-KR" sz="2400" dirty="0" smtClean="0">
                <a:solidFill>
                  <a:srgbClr val="0070C0"/>
                </a:solidFill>
              </a:rPr>
              <a:t>x</a:t>
            </a:r>
          </a:p>
          <a:p>
            <a:r>
              <a:rPr lang="ko-KR" altLang="en-US" sz="2400" b="1" dirty="0" smtClean="0">
                <a:solidFill>
                  <a:srgbClr val="0070C0"/>
                </a:solidFill>
              </a:rPr>
              <a:t>단어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id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해당하는 행 추출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=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분산 표현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distributed representation </a:t>
            </a:r>
            <a:br>
              <a:rPr lang="en-US" altLang="ko-KR" sz="2400" b="1" dirty="0" smtClean="0">
                <a:solidFill>
                  <a:srgbClr val="0070C0"/>
                </a:solidFill>
              </a:rPr>
            </a:br>
            <a:r>
              <a:rPr lang="en-US" altLang="ko-KR" sz="2400" b="1" dirty="0" smtClean="0">
                <a:solidFill>
                  <a:srgbClr val="0070C0"/>
                </a:solidFill>
              </a:rPr>
              <a:t>=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단어 </a:t>
            </a:r>
            <a:r>
              <a:rPr lang="ko-KR" altLang="en-US" sz="2400" b="1" dirty="0" err="1" smtClean="0">
                <a:solidFill>
                  <a:srgbClr val="0070C0"/>
                </a:solidFill>
              </a:rPr>
              <a:t>임베딩</a:t>
            </a:r>
            <a:endParaRPr lang="en-US" altLang="ko-KR" sz="2400" b="1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sz="2000" dirty="0" smtClean="0">
                <a:solidFill>
                  <a:srgbClr val="0070C0"/>
                </a:solidFill>
              </a:rPr>
              <a:t>추론 기반 </a:t>
            </a:r>
            <a:r>
              <a:rPr lang="en-US" altLang="ko-KR" sz="2000" dirty="0" smtClean="0">
                <a:solidFill>
                  <a:srgbClr val="0070C0"/>
                </a:solidFill>
              </a:rPr>
              <a:t>: distributed representation, </a:t>
            </a:r>
            <a:r>
              <a:rPr lang="ko-KR" altLang="en-US" sz="2000" dirty="0" smtClean="0">
                <a:solidFill>
                  <a:srgbClr val="0070C0"/>
                </a:solidFill>
              </a:rPr>
              <a:t>통계 기반 </a:t>
            </a:r>
            <a:r>
              <a:rPr lang="en-US" altLang="ko-KR" sz="2000" dirty="0" smtClean="0">
                <a:solidFill>
                  <a:srgbClr val="0070C0"/>
                </a:solidFill>
              </a:rPr>
              <a:t>: distributional representation </a:t>
            </a:r>
          </a:p>
          <a:p>
            <a:endParaRPr lang="en-US" altLang="ko-KR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37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4.1.2 Embedding </a:t>
            </a:r>
            <a:r>
              <a:rPr lang="ko-KR" altLang="en-US" dirty="0" smtClean="0"/>
              <a:t>계층 구현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6618" y="1075089"/>
            <a:ext cx="2912611" cy="49954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749" y="1075089"/>
            <a:ext cx="6035321" cy="499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1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/>
              <a:t>4.1.2 Embedding </a:t>
            </a:r>
            <a:r>
              <a:rPr lang="ko-KR" altLang="en-US" dirty="0"/>
              <a:t>계층 구현</a:t>
            </a:r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ko-KR" altLang="en-US" dirty="0" err="1" smtClean="0">
                <a:solidFill>
                  <a:srgbClr val="0070C0"/>
                </a:solidFill>
              </a:rPr>
              <a:t>순전파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그대로 </a:t>
            </a:r>
            <a:r>
              <a:rPr lang="ko-KR" altLang="en-US" dirty="0" err="1" smtClean="0">
                <a:solidFill>
                  <a:srgbClr val="0070C0"/>
                </a:solidFill>
              </a:rPr>
              <a:t>흘려보냄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err="1" smtClean="0">
                <a:solidFill>
                  <a:srgbClr val="0070C0"/>
                </a:solidFill>
              </a:rPr>
              <a:t>역전파도</a:t>
            </a:r>
            <a:r>
              <a:rPr lang="ko-KR" altLang="en-US" dirty="0" smtClean="0">
                <a:solidFill>
                  <a:srgbClr val="0070C0"/>
                </a:solidFill>
              </a:rPr>
              <a:t> 그대로 </a:t>
            </a:r>
            <a:r>
              <a:rPr lang="ko-KR" altLang="en-US" dirty="0" err="1" smtClean="0">
                <a:solidFill>
                  <a:srgbClr val="0070C0"/>
                </a:solidFill>
              </a:rPr>
              <a:t>흘려줌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1026" name="Picture 2" descr="https://velog.velcdn.com/post-images%2Fdscwinterstudy%2Fece66030-45a6-11ea-b25f-55693821869c%2F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75" y="2170545"/>
            <a:ext cx="5440250" cy="40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45424"/>
          <a:stretch/>
        </p:blipFill>
        <p:spPr>
          <a:xfrm>
            <a:off x="6682980" y="3141881"/>
            <a:ext cx="4330616" cy="151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4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/>
              <a:t>4.1.2 Embedding </a:t>
            </a:r>
            <a:r>
              <a:rPr lang="ko-KR" altLang="en-US" dirty="0"/>
              <a:t>계층 구현</a:t>
            </a:r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인덱스 </a:t>
            </a:r>
            <a:r>
              <a:rPr lang="ko-KR" altLang="en-US" b="1" dirty="0" smtClean="0">
                <a:solidFill>
                  <a:srgbClr val="0070C0"/>
                </a:solidFill>
              </a:rPr>
              <a:t>중복 문제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덮어 씀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할당이 아닌 </a:t>
            </a:r>
            <a:r>
              <a:rPr lang="ko-KR" altLang="en-US" b="1" dirty="0" smtClean="0">
                <a:solidFill>
                  <a:srgbClr val="0070C0"/>
                </a:solidFill>
              </a:rPr>
              <a:t>더하기</a:t>
            </a:r>
            <a:endParaRPr lang="en-US" altLang="ko-KR" b="1" dirty="0" smtClean="0">
              <a:solidFill>
                <a:srgbClr val="0070C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00" y="2153353"/>
            <a:ext cx="6660389" cy="32328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727" y="2758339"/>
            <a:ext cx="5911273" cy="227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7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/>
              <a:t>4.1.2 Embedding </a:t>
            </a:r>
            <a:r>
              <a:rPr lang="ko-KR" altLang="en-US" dirty="0"/>
              <a:t>계층 구현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6" y="972447"/>
            <a:ext cx="6906589" cy="574437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442442" y="5902036"/>
            <a:ext cx="6034067" cy="34174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69640" y="5563482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C000"/>
                </a:solidFill>
              </a:rPr>
              <a:t>중복 문제</a:t>
            </a:r>
            <a:r>
              <a:rPr lang="en-US" altLang="ko-KR" sz="1600" b="1" dirty="0">
                <a:solidFill>
                  <a:srgbClr val="FFC000"/>
                </a:solidFill>
              </a:rPr>
              <a:t>!</a:t>
            </a:r>
            <a:endParaRPr lang="ko-KR" altLang="en-US" sz="1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5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4.2 word2vec </a:t>
            </a:r>
            <a:r>
              <a:rPr lang="ko-KR" altLang="en-US" dirty="0" smtClean="0"/>
              <a:t>개선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병목</a:t>
            </a:r>
            <a:r>
              <a:rPr lang="en-US" altLang="ko-KR" dirty="0" smtClean="0">
                <a:solidFill>
                  <a:srgbClr val="0070C0"/>
                </a:solidFill>
              </a:rPr>
              <a:t>2 : </a:t>
            </a:r>
            <a:r>
              <a:rPr lang="ko-KR" altLang="en-US" dirty="0" smtClean="0">
                <a:solidFill>
                  <a:srgbClr val="0070C0"/>
                </a:solidFill>
              </a:rPr>
              <a:t>행렬 </a:t>
            </a:r>
            <a:r>
              <a:rPr lang="ko-KR" altLang="en-US" dirty="0" smtClean="0">
                <a:solidFill>
                  <a:srgbClr val="0070C0"/>
                </a:solidFill>
              </a:rPr>
              <a:t>곱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en-US" altLang="ko-KR" dirty="0" err="1" smtClean="0">
                <a:solidFill>
                  <a:srgbClr val="0070C0"/>
                </a:solidFill>
              </a:rPr>
              <a:t>W_</a:t>
            </a:r>
            <a:r>
              <a:rPr lang="en-US" altLang="ko-KR" dirty="0" err="1" smtClean="0">
                <a:solidFill>
                  <a:srgbClr val="0070C0"/>
                </a:solidFill>
              </a:rPr>
              <a:t>out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  <a:r>
              <a:rPr lang="ko-KR" altLang="en-US" dirty="0" smtClean="0">
                <a:solidFill>
                  <a:srgbClr val="0070C0"/>
                </a:solidFill>
              </a:rPr>
              <a:t>과 </a:t>
            </a:r>
            <a:r>
              <a:rPr lang="en-US" altLang="ko-KR" dirty="0" err="1" smtClean="0">
                <a:solidFill>
                  <a:srgbClr val="0070C0"/>
                </a:solidFill>
              </a:rPr>
              <a:t>Softmax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계층 </a:t>
            </a:r>
            <a:r>
              <a:rPr lang="ko-KR" altLang="en-US" dirty="0" smtClean="0">
                <a:solidFill>
                  <a:srgbClr val="0070C0"/>
                </a:solidFill>
              </a:rPr>
              <a:t>계산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2"/>
            <a:r>
              <a:rPr lang="en-US" altLang="ko-KR" dirty="0" err="1" smtClean="0">
                <a:solidFill>
                  <a:srgbClr val="0070C0"/>
                </a:solidFill>
              </a:rPr>
              <a:t>exp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계산 </a:t>
            </a:r>
            <a:r>
              <a:rPr lang="ko-KR" altLang="en-US" dirty="0" err="1" smtClean="0">
                <a:solidFill>
                  <a:srgbClr val="0070C0"/>
                </a:solidFill>
              </a:rPr>
              <a:t>백만번</a:t>
            </a:r>
            <a:r>
              <a:rPr lang="en-US" altLang="ko-KR" dirty="0" smtClean="0">
                <a:solidFill>
                  <a:srgbClr val="0070C0"/>
                </a:solidFill>
              </a:rPr>
              <a:t>..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b="1" dirty="0" err="1" smtClean="0">
                <a:solidFill>
                  <a:srgbClr val="0070C0"/>
                </a:solidFill>
              </a:rPr>
              <a:t>Softmax</a:t>
            </a:r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</a:rPr>
              <a:t>대신 네거티브 샘플링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endParaRPr lang="en-US" altLang="ko-KR" b="1" dirty="0" smtClean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675" y="735126"/>
            <a:ext cx="2528422" cy="13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6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14026</TotalTime>
  <Words>937</Words>
  <Application>Microsoft Office PowerPoint</Application>
  <PresentationFormat>와이드스크린</PresentationFormat>
  <Paragraphs>172</Paragraphs>
  <Slides>34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맑은 고딕</vt:lpstr>
      <vt:lpstr>Arial</vt:lpstr>
      <vt:lpstr>Cambria Math</vt:lpstr>
      <vt:lpstr>Office 테마</vt:lpstr>
      <vt:lpstr>밑바닥부터 시작하는 딥러닝2 -사이토 고키-  황의지</vt:lpstr>
      <vt:lpstr>CHAPTER 4. word2vec 속도 개선</vt:lpstr>
      <vt:lpstr>4.1 word2vec 개선 - 1</vt:lpstr>
      <vt:lpstr>4.1.1 Embedding 계층</vt:lpstr>
      <vt:lpstr>4.1.2 Embedding 계층 구현</vt:lpstr>
      <vt:lpstr>4.1.2 Embedding 계층 구현</vt:lpstr>
      <vt:lpstr>4.1.2 Embedding 계층 구현</vt:lpstr>
      <vt:lpstr>4.1.2 Embedding 계층 구현</vt:lpstr>
      <vt:lpstr>4.2 word2vec 개선 - 2</vt:lpstr>
      <vt:lpstr>4.2.2 다중 분류에서 이진 분류로</vt:lpstr>
      <vt:lpstr>4.2.2 다중 분류에서 이진 분류로</vt:lpstr>
      <vt:lpstr>4.2.3 시그모이드 함수와 교차 엔트로피 오차</vt:lpstr>
      <vt:lpstr>4.2.4 다중 분류에서 이진 분류로 (구현)</vt:lpstr>
      <vt:lpstr>PowerPoint 프레젠테이션</vt:lpstr>
      <vt:lpstr>PowerPoint 프레젠테이션</vt:lpstr>
      <vt:lpstr>4.2.5 네거티브 샘플링</vt:lpstr>
      <vt:lpstr>PowerPoint 프레젠테이션</vt:lpstr>
      <vt:lpstr>4.2.6 네거티브 샘플링의 샘플링 기법</vt:lpstr>
      <vt:lpstr>4.2.6 네거티브 샘플링의 샘플링 기법</vt:lpstr>
      <vt:lpstr>4.2.6 네거티브 샘플링의 샘플링 기법</vt:lpstr>
      <vt:lpstr>4.2.7 네거티브 샘플링 구현</vt:lpstr>
      <vt:lpstr>4.2.7 네거티브 샘플링 구현</vt:lpstr>
      <vt:lpstr>4.3 개선판 word2vec 학습</vt:lpstr>
      <vt:lpstr>4.3.1 CBOW 모델 구현</vt:lpstr>
      <vt:lpstr>4.3.2 CBOW 모델 학습 코드</vt:lpstr>
      <vt:lpstr>4.3.2 CBOW 모델 학습 코드</vt:lpstr>
      <vt:lpstr>4.3.2 CBOW 모델 학습 코드</vt:lpstr>
      <vt:lpstr>4.3.2 CBOW 모델 학습 코드</vt:lpstr>
      <vt:lpstr>4.3.3 CBOW 모델 평가</vt:lpstr>
      <vt:lpstr>4.3.3 CBOW 모델 평가</vt:lpstr>
      <vt:lpstr>4.3.3 CBOW 모델 평가</vt:lpstr>
      <vt:lpstr>4.4.1 word2vec을 사용한 어플리케이션의 예</vt:lpstr>
      <vt:lpstr>4.4.2 단어 벡터 평가 방법</vt:lpstr>
      <vt:lpstr>4.5 정리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밑바닥부터 시작하는 딥러닝 -사이토 고키-  황의지</dc:title>
  <dc:creator>황의지</dc:creator>
  <cp:lastModifiedBy>Uiji</cp:lastModifiedBy>
  <cp:revision>1102</cp:revision>
  <dcterms:created xsi:type="dcterms:W3CDTF">2024-01-23T12:02:33Z</dcterms:created>
  <dcterms:modified xsi:type="dcterms:W3CDTF">2024-04-01T05:01:24Z</dcterms:modified>
</cp:coreProperties>
</file>